
<file path=[Content_Types].xml><?xml version="1.0" encoding="utf-8"?>
<Types xmlns="http://schemas.openxmlformats.org/package/2006/content-types">
  <Default Extension="jpeg" ContentType="image/jpeg"/>
  <Default Extension="jp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9" r:id="rId2"/>
    <p:sldId id="256" r:id="rId3"/>
    <p:sldId id="258" r:id="rId4"/>
    <p:sldId id="259" r:id="rId5"/>
    <p:sldId id="260" r:id="rId6"/>
    <p:sldId id="262" r:id="rId7"/>
    <p:sldId id="261"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8080"/>
    <a:srgbClr val="010100"/>
    <a:srgbClr val="0C0C0C"/>
    <a:srgbClr val="121212"/>
    <a:srgbClr val="0A0A0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65" autoAdjust="0"/>
    <p:restoredTop sz="94660"/>
  </p:normalViewPr>
  <p:slideViewPr>
    <p:cSldViewPr snapToGrid="0">
      <p:cViewPr varScale="1">
        <p:scale>
          <a:sx n="90" d="100"/>
          <a:sy n="90" d="100"/>
        </p:scale>
        <p:origin x="22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3.jpg>
</file>

<file path=ppt/media/image4.jpg>
</file>

<file path=ppt/media/image5.jpg>
</file>

<file path=ppt/media/image6.jpg>
</file>

<file path=ppt/media/image7.jpg>
</file>

<file path=ppt/media/image8.jpg>
</file>

<file path=ppt/media/image9.jpg>
</file>

<file path=ppt/media/media1.mp4>
</file>

<file path=ppt/media/media2.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A6322-95D7-488C-B5DB-4F16D5B5D5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FEDF5FF-57BA-406C-9AC8-FD22FFB6B7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A83C1D-5D2F-414F-BCDD-2AED2C15CAF6}"/>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5" name="Footer Placeholder 4">
            <a:extLst>
              <a:ext uri="{FF2B5EF4-FFF2-40B4-BE49-F238E27FC236}">
                <a16:creationId xmlns:a16="http://schemas.microsoft.com/office/drawing/2014/main" id="{ADB22CE5-A314-4CBE-8B7F-4A1E690A4F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0FCAC7-326F-4F59-BA9C-34DC38781100}"/>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8457377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F2721-62E7-4E57-BF7F-3DBED1585D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990310C-65BE-49B1-9132-FF1239DF16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8646C2-5144-4458-8F72-9220396F964D}"/>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5" name="Footer Placeholder 4">
            <a:extLst>
              <a:ext uri="{FF2B5EF4-FFF2-40B4-BE49-F238E27FC236}">
                <a16:creationId xmlns:a16="http://schemas.microsoft.com/office/drawing/2014/main" id="{ECC5E1EF-528D-45D3-B58F-213A2DE4D9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1E48BE-9B07-42C1-A789-1B401E36A1D8}"/>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1190565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8F93DA-6FAD-4699-9D4F-76D26BDF67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16EF23-0AE4-471A-B717-42E9ED4540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81F09B-DBED-44C5-BA58-5690C2F6540E}"/>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5" name="Footer Placeholder 4">
            <a:extLst>
              <a:ext uri="{FF2B5EF4-FFF2-40B4-BE49-F238E27FC236}">
                <a16:creationId xmlns:a16="http://schemas.microsoft.com/office/drawing/2014/main" id="{5B38E4CF-D069-46C5-AA50-197DDD5DAE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3ED427-E8A1-4C24-9F08-BB0CF9E1BF43}"/>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2075306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B0BCF-62C9-4FA2-A90E-1EA4A7207E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AD2851-6A92-463C-AF2F-DD98190F0E4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E1D3CC-5962-473E-A6E7-FC84E1943426}"/>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5" name="Footer Placeholder 4">
            <a:extLst>
              <a:ext uri="{FF2B5EF4-FFF2-40B4-BE49-F238E27FC236}">
                <a16:creationId xmlns:a16="http://schemas.microsoft.com/office/drawing/2014/main" id="{995D0681-FB4A-4568-A016-B617E1B284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72C3F1-E0B1-49A0-A7CE-5C5C2BEE76FB}"/>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1672887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7A91B-5BC9-4F16-B41E-6FBC6CE5CA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4F37CF-8EA3-4818-985C-E0331DD063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55810B-4708-47C0-A869-5DC30A7A4EDA}"/>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5" name="Footer Placeholder 4">
            <a:extLst>
              <a:ext uri="{FF2B5EF4-FFF2-40B4-BE49-F238E27FC236}">
                <a16:creationId xmlns:a16="http://schemas.microsoft.com/office/drawing/2014/main" id="{7EAA7F76-F90C-4FDE-8BDF-566638E01E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1D6A65-5A7A-4466-8BF2-37AC6CC41E0C}"/>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21294684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A84E6-FB43-41B0-B85A-4F96BB010D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615E1D-6B5F-4784-93A2-53846421D3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CA025C-42B7-4A82-A792-386503EFD2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B6696-D159-4106-8747-E7949AEAC0D1}"/>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6" name="Footer Placeholder 5">
            <a:extLst>
              <a:ext uri="{FF2B5EF4-FFF2-40B4-BE49-F238E27FC236}">
                <a16:creationId xmlns:a16="http://schemas.microsoft.com/office/drawing/2014/main" id="{C01210BA-206A-4E9C-947A-FB8C9240F4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C85E8A-D15E-447F-8715-228A30717C13}"/>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1732374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48EED-5290-4B62-AC94-61A2D021DED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D2447D7-5711-4568-A12E-22D06F854D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9A7057-D216-4F7C-9A48-756511E56D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F28B7B-D2B1-41F3-A05C-26720598549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CA7D9E-61F7-47C7-9FA1-3798228408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6FE546-AC11-405A-A8DA-FDE8542C7BE5}"/>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8" name="Footer Placeholder 7">
            <a:extLst>
              <a:ext uri="{FF2B5EF4-FFF2-40B4-BE49-F238E27FC236}">
                <a16:creationId xmlns:a16="http://schemas.microsoft.com/office/drawing/2014/main" id="{CA58233C-0EBA-464A-B17F-19ACD52178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258CFF-F3C8-4F9F-8970-95EF9BB58212}"/>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3100392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0D65A-792C-48A7-9A12-A0D1B12978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326ABB8-10A7-4761-BBCE-8F8F944D8D53}"/>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4" name="Footer Placeholder 3">
            <a:extLst>
              <a:ext uri="{FF2B5EF4-FFF2-40B4-BE49-F238E27FC236}">
                <a16:creationId xmlns:a16="http://schemas.microsoft.com/office/drawing/2014/main" id="{152BE99C-B855-4176-95D9-42FA488A34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D87F0D-CF87-4F29-958E-A83FEFAE500B}"/>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37273898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9FC298-4683-4176-9B22-B771C7D5CFEB}"/>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3" name="Footer Placeholder 2">
            <a:extLst>
              <a:ext uri="{FF2B5EF4-FFF2-40B4-BE49-F238E27FC236}">
                <a16:creationId xmlns:a16="http://schemas.microsoft.com/office/drawing/2014/main" id="{C6D9700E-B422-4657-AE3E-A6CCD35075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7EF53F-A79C-4A8C-BE54-818E3874E175}"/>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3023925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23FCD-FD09-4138-BE11-1A3F9C88CA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3915E9-4BF0-4994-80CC-B86C19AC16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5D8D37-C650-4C78-858D-E6681E6CD5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DA76D8-5AC2-4A02-B23A-DCF95E3980CA}"/>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6" name="Footer Placeholder 5">
            <a:extLst>
              <a:ext uri="{FF2B5EF4-FFF2-40B4-BE49-F238E27FC236}">
                <a16:creationId xmlns:a16="http://schemas.microsoft.com/office/drawing/2014/main" id="{AE0AC5A0-A078-40DC-9D4D-DFA85DA348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2A992A-4A2D-4CB2-A0BA-30AD2C143CB7}"/>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1946822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B798F-3CBF-4244-9E65-11C1F8B974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35DB51E-DEB9-438F-831D-E0AF2F21FC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0B157A-B7EF-4484-A403-1934C9CA96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AC1DB8-FCA5-44E9-81A7-842F6F914AAD}"/>
              </a:ext>
            </a:extLst>
          </p:cNvPr>
          <p:cNvSpPr>
            <a:spLocks noGrp="1"/>
          </p:cNvSpPr>
          <p:nvPr>
            <p:ph type="dt" sz="half" idx="10"/>
          </p:nvPr>
        </p:nvSpPr>
        <p:spPr/>
        <p:txBody>
          <a:bodyPr/>
          <a:lstStyle/>
          <a:p>
            <a:fld id="{A1D5B37A-A9D2-463E-8F60-E7D21C48FECD}" type="datetimeFigureOut">
              <a:rPr lang="en-US" smtClean="0"/>
              <a:t>6/22/2021</a:t>
            </a:fld>
            <a:endParaRPr lang="en-US"/>
          </a:p>
        </p:txBody>
      </p:sp>
      <p:sp>
        <p:nvSpPr>
          <p:cNvPr id="6" name="Footer Placeholder 5">
            <a:extLst>
              <a:ext uri="{FF2B5EF4-FFF2-40B4-BE49-F238E27FC236}">
                <a16:creationId xmlns:a16="http://schemas.microsoft.com/office/drawing/2014/main" id="{84FEA821-F5C1-483B-94F1-8EC0040643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9B1107-3E6E-4FB4-9C25-C0C2145878F5}"/>
              </a:ext>
            </a:extLst>
          </p:cNvPr>
          <p:cNvSpPr>
            <a:spLocks noGrp="1"/>
          </p:cNvSpPr>
          <p:nvPr>
            <p:ph type="sldNum" sz="quarter" idx="12"/>
          </p:nvPr>
        </p:nvSpPr>
        <p:spPr/>
        <p:txBody>
          <a:bodyPr/>
          <a:lstStyle/>
          <a:p>
            <a:fld id="{539627D1-EAAE-4E3B-8383-1775D463664F}" type="slidenum">
              <a:rPr lang="en-US" smtClean="0"/>
              <a:t>‹#›</a:t>
            </a:fld>
            <a:endParaRPr lang="en-US"/>
          </a:p>
        </p:txBody>
      </p:sp>
    </p:spTree>
    <p:extLst>
      <p:ext uri="{BB962C8B-B14F-4D97-AF65-F5344CB8AC3E}">
        <p14:creationId xmlns:p14="http://schemas.microsoft.com/office/powerpoint/2010/main" val="3471030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1BA4F2-B26C-4144-874D-864CDF0594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264983B-AADA-429F-A009-D4827AED6A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2E9C3E-9167-4AC3-8A3F-8F92A614BA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D5B37A-A9D2-463E-8F60-E7D21C48FECD}" type="datetimeFigureOut">
              <a:rPr lang="en-US" smtClean="0"/>
              <a:t>6/22/2021</a:t>
            </a:fld>
            <a:endParaRPr lang="en-US"/>
          </a:p>
        </p:txBody>
      </p:sp>
      <p:sp>
        <p:nvSpPr>
          <p:cNvPr id="5" name="Footer Placeholder 4">
            <a:extLst>
              <a:ext uri="{FF2B5EF4-FFF2-40B4-BE49-F238E27FC236}">
                <a16:creationId xmlns:a16="http://schemas.microsoft.com/office/drawing/2014/main" id="{B4B96C13-9EF1-40B6-8CA6-0D32097002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74BCCA-68E5-4173-9D46-5B5174ABB3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9627D1-EAAE-4E3B-8383-1775D463664F}" type="slidenum">
              <a:rPr lang="en-US" smtClean="0"/>
              <a:t>‹#›</a:t>
            </a:fld>
            <a:endParaRPr lang="en-US"/>
          </a:p>
        </p:txBody>
      </p:sp>
    </p:spTree>
    <p:extLst>
      <p:ext uri="{BB962C8B-B14F-4D97-AF65-F5344CB8AC3E}">
        <p14:creationId xmlns:p14="http://schemas.microsoft.com/office/powerpoint/2010/main" val="27836538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image" Target="../media/image3.jpg"/><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 Id="rId9" Type="http://schemas.openxmlformats.org/officeDocument/2006/relationships/image" Target="../media/image10.jp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12.png"/><Relationship Id="rId7"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jpg"/><Relationship Id="rId4" Type="http://schemas.openxmlformats.org/officeDocument/2006/relationships/image" Target="../media/image15.jpg"/></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Netflix New Logo Animation 2019">
            <a:hlinkClick r:id="" action="ppaction://media"/>
            <a:extLst>
              <a:ext uri="{FF2B5EF4-FFF2-40B4-BE49-F238E27FC236}">
                <a16:creationId xmlns:a16="http://schemas.microsoft.com/office/drawing/2014/main" id="{34D90963-6D1C-4F43-B2F9-0A739508564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181880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14BB301-2EA4-40D6-8E76-BD7316BBBF92}"/>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3113EE2-7711-44AF-9235-3AA200999F7A}"/>
              </a:ext>
            </a:extLst>
          </p:cNvPr>
          <p:cNvPicPr>
            <a:picLocks noChangeAspect="1"/>
          </p:cNvPicPr>
          <p:nvPr/>
        </p:nvPicPr>
        <p:blipFill rotWithShape="1">
          <a:blip r:embed="rId2">
            <a:extLst>
              <a:ext uri="{28A0092B-C50C-407E-A947-70E740481C1C}">
                <a14:useLocalDpi xmlns:a14="http://schemas.microsoft.com/office/drawing/2010/main" val="0"/>
              </a:ext>
            </a:extLst>
          </a:blip>
          <a:srcRect t="85452"/>
          <a:stretch/>
        </p:blipFill>
        <p:spPr>
          <a:xfrm>
            <a:off x="0" y="5979969"/>
            <a:ext cx="12192000" cy="878031"/>
          </a:xfrm>
          <a:prstGeom prst="rect">
            <a:avLst/>
          </a:prstGeom>
        </p:spPr>
      </p:pic>
      <p:pic>
        <p:nvPicPr>
          <p:cNvPr id="10" name="Picture 9">
            <a:extLst>
              <a:ext uri="{FF2B5EF4-FFF2-40B4-BE49-F238E27FC236}">
                <a16:creationId xmlns:a16="http://schemas.microsoft.com/office/drawing/2014/main" id="{E3EBFDD6-9B7C-4CC2-A3A2-30F0ED94A374}"/>
              </a:ext>
            </a:extLst>
          </p:cNvPr>
          <p:cNvPicPr>
            <a:picLocks noChangeAspect="1"/>
          </p:cNvPicPr>
          <p:nvPr/>
        </p:nvPicPr>
        <p:blipFill rotWithShape="1">
          <a:blip r:embed="rId2">
            <a:extLst>
              <a:ext uri="{28A0092B-C50C-407E-A947-70E740481C1C}">
                <a14:useLocalDpi xmlns:a14="http://schemas.microsoft.com/office/drawing/2010/main" val="0"/>
              </a:ext>
            </a:extLst>
          </a:blip>
          <a:srcRect b="88937"/>
          <a:stretch/>
        </p:blipFill>
        <p:spPr>
          <a:xfrm>
            <a:off x="0" y="0"/>
            <a:ext cx="12192000" cy="667719"/>
          </a:xfrm>
          <a:prstGeom prst="rect">
            <a:avLst/>
          </a:prstGeom>
        </p:spPr>
      </p:pic>
      <p:sp>
        <p:nvSpPr>
          <p:cNvPr id="11" name="TextBox 10">
            <a:extLst>
              <a:ext uri="{FF2B5EF4-FFF2-40B4-BE49-F238E27FC236}">
                <a16:creationId xmlns:a16="http://schemas.microsoft.com/office/drawing/2014/main" id="{E1E94034-ED6C-4C48-8747-0329EEB0A413}"/>
              </a:ext>
            </a:extLst>
          </p:cNvPr>
          <p:cNvSpPr txBox="1"/>
          <p:nvPr/>
        </p:nvSpPr>
        <p:spPr>
          <a:xfrm>
            <a:off x="2203704" y="6345832"/>
            <a:ext cx="4873752" cy="369332"/>
          </a:xfrm>
          <a:prstGeom prst="rect">
            <a:avLst/>
          </a:prstGeom>
          <a:noFill/>
        </p:spPr>
        <p:txBody>
          <a:bodyPr wrap="square" rtlCol="0">
            <a:spAutoFit/>
          </a:bodyPr>
          <a:lstStyle/>
          <a:p>
            <a:r>
              <a:rPr lang="en-US" b="1">
                <a:solidFill>
                  <a:schemeClr val="bg1"/>
                </a:solidFill>
              </a:rPr>
              <a:t>Triết học Mác Lên-nin </a:t>
            </a:r>
            <a:r>
              <a:rPr lang="en-US" b="1">
                <a:solidFill>
                  <a:schemeClr val="bg1">
                    <a:lumMod val="50000"/>
                  </a:schemeClr>
                </a:solidFill>
              </a:rPr>
              <a:t>Chuyên đề 3: Thực tiễn</a:t>
            </a:r>
          </a:p>
        </p:txBody>
      </p:sp>
      <p:sp>
        <p:nvSpPr>
          <p:cNvPr id="12" name="TextBox 11">
            <a:extLst>
              <a:ext uri="{FF2B5EF4-FFF2-40B4-BE49-F238E27FC236}">
                <a16:creationId xmlns:a16="http://schemas.microsoft.com/office/drawing/2014/main" id="{43FB448E-644C-4EBE-9C60-A5DDA16E7EB1}"/>
              </a:ext>
            </a:extLst>
          </p:cNvPr>
          <p:cNvSpPr txBox="1"/>
          <p:nvPr/>
        </p:nvSpPr>
        <p:spPr>
          <a:xfrm rot="5400000">
            <a:off x="11603736" y="5971343"/>
            <a:ext cx="505968" cy="523220"/>
          </a:xfrm>
          <a:prstGeom prst="rect">
            <a:avLst/>
          </a:prstGeom>
          <a:noFill/>
        </p:spPr>
        <p:txBody>
          <a:bodyPr wrap="square" rtlCol="0">
            <a:spAutoFit/>
          </a:bodyPr>
          <a:lstStyle/>
          <a:p>
            <a:r>
              <a:rPr lang="en-US" sz="2800" b="1">
                <a:solidFill>
                  <a:schemeClr val="bg1"/>
                </a:solidFill>
              </a:rPr>
              <a:t>8</a:t>
            </a:r>
          </a:p>
        </p:txBody>
      </p:sp>
      <p:sp>
        <p:nvSpPr>
          <p:cNvPr id="7" name="TextBox 6">
            <a:extLst>
              <a:ext uri="{FF2B5EF4-FFF2-40B4-BE49-F238E27FC236}">
                <a16:creationId xmlns:a16="http://schemas.microsoft.com/office/drawing/2014/main" id="{C120DE7B-235B-429A-B73C-887A2A8CEF80}"/>
              </a:ext>
            </a:extLst>
          </p:cNvPr>
          <p:cNvSpPr txBox="1"/>
          <p:nvPr/>
        </p:nvSpPr>
        <p:spPr>
          <a:xfrm>
            <a:off x="3328987" y="295314"/>
            <a:ext cx="5534025" cy="1354217"/>
          </a:xfrm>
          <a:prstGeom prst="rect">
            <a:avLst/>
          </a:prstGeom>
          <a:noFill/>
        </p:spPr>
        <p:txBody>
          <a:bodyPr wrap="square" rtlCol="0">
            <a:spAutoFit/>
          </a:bodyPr>
          <a:lstStyle/>
          <a:p>
            <a:pPr algn="ctr"/>
            <a:r>
              <a:rPr lang="en-US" sz="3200" b="1">
                <a:solidFill>
                  <a:schemeClr val="bg1"/>
                </a:solidFill>
              </a:rPr>
              <a:t>Quan hệ biện chứng giữa tồn tại xã hội và ý thức xã hội</a:t>
            </a:r>
          </a:p>
          <a:p>
            <a:endParaRPr lang="en-US"/>
          </a:p>
        </p:txBody>
      </p:sp>
    </p:spTree>
    <p:extLst>
      <p:ext uri="{BB962C8B-B14F-4D97-AF65-F5344CB8AC3E}">
        <p14:creationId xmlns:p14="http://schemas.microsoft.com/office/powerpoint/2010/main" val="1135434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14BB301-2EA4-40D6-8E76-BD7316BBBF92}"/>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3113EE2-7711-44AF-9235-3AA200999F7A}"/>
              </a:ext>
            </a:extLst>
          </p:cNvPr>
          <p:cNvPicPr>
            <a:picLocks noChangeAspect="1"/>
          </p:cNvPicPr>
          <p:nvPr/>
        </p:nvPicPr>
        <p:blipFill rotWithShape="1">
          <a:blip r:embed="rId2">
            <a:extLst>
              <a:ext uri="{28A0092B-C50C-407E-A947-70E740481C1C}">
                <a14:useLocalDpi xmlns:a14="http://schemas.microsoft.com/office/drawing/2010/main" val="0"/>
              </a:ext>
            </a:extLst>
          </a:blip>
          <a:srcRect t="85452"/>
          <a:stretch/>
        </p:blipFill>
        <p:spPr>
          <a:xfrm>
            <a:off x="0" y="5979969"/>
            <a:ext cx="12192000" cy="878031"/>
          </a:xfrm>
          <a:prstGeom prst="rect">
            <a:avLst/>
          </a:prstGeom>
        </p:spPr>
      </p:pic>
      <p:pic>
        <p:nvPicPr>
          <p:cNvPr id="10" name="Picture 9">
            <a:extLst>
              <a:ext uri="{FF2B5EF4-FFF2-40B4-BE49-F238E27FC236}">
                <a16:creationId xmlns:a16="http://schemas.microsoft.com/office/drawing/2014/main" id="{E3EBFDD6-9B7C-4CC2-A3A2-30F0ED94A374}"/>
              </a:ext>
            </a:extLst>
          </p:cNvPr>
          <p:cNvPicPr>
            <a:picLocks noChangeAspect="1"/>
          </p:cNvPicPr>
          <p:nvPr/>
        </p:nvPicPr>
        <p:blipFill rotWithShape="1">
          <a:blip r:embed="rId2">
            <a:extLst>
              <a:ext uri="{28A0092B-C50C-407E-A947-70E740481C1C}">
                <a14:useLocalDpi xmlns:a14="http://schemas.microsoft.com/office/drawing/2010/main" val="0"/>
              </a:ext>
            </a:extLst>
          </a:blip>
          <a:srcRect b="88937"/>
          <a:stretch/>
        </p:blipFill>
        <p:spPr>
          <a:xfrm>
            <a:off x="0" y="0"/>
            <a:ext cx="12192000" cy="667719"/>
          </a:xfrm>
          <a:prstGeom prst="rect">
            <a:avLst/>
          </a:prstGeom>
        </p:spPr>
      </p:pic>
      <p:sp>
        <p:nvSpPr>
          <p:cNvPr id="11" name="TextBox 10">
            <a:extLst>
              <a:ext uri="{FF2B5EF4-FFF2-40B4-BE49-F238E27FC236}">
                <a16:creationId xmlns:a16="http://schemas.microsoft.com/office/drawing/2014/main" id="{E1E94034-ED6C-4C48-8747-0329EEB0A413}"/>
              </a:ext>
            </a:extLst>
          </p:cNvPr>
          <p:cNvSpPr txBox="1"/>
          <p:nvPr/>
        </p:nvSpPr>
        <p:spPr>
          <a:xfrm>
            <a:off x="2203704" y="6345832"/>
            <a:ext cx="4873752" cy="369332"/>
          </a:xfrm>
          <a:prstGeom prst="rect">
            <a:avLst/>
          </a:prstGeom>
          <a:noFill/>
        </p:spPr>
        <p:txBody>
          <a:bodyPr wrap="square" rtlCol="0">
            <a:spAutoFit/>
          </a:bodyPr>
          <a:lstStyle/>
          <a:p>
            <a:r>
              <a:rPr lang="en-US" b="1">
                <a:solidFill>
                  <a:schemeClr val="bg1"/>
                </a:solidFill>
              </a:rPr>
              <a:t>Triết học Mác Lên-nin </a:t>
            </a:r>
            <a:r>
              <a:rPr lang="en-US" b="1">
                <a:solidFill>
                  <a:schemeClr val="bg1">
                    <a:lumMod val="50000"/>
                  </a:schemeClr>
                </a:solidFill>
              </a:rPr>
              <a:t>Chuyên đề 3: Thực tiễn</a:t>
            </a:r>
          </a:p>
        </p:txBody>
      </p:sp>
      <p:sp>
        <p:nvSpPr>
          <p:cNvPr id="12" name="TextBox 11">
            <a:extLst>
              <a:ext uri="{FF2B5EF4-FFF2-40B4-BE49-F238E27FC236}">
                <a16:creationId xmlns:a16="http://schemas.microsoft.com/office/drawing/2014/main" id="{43FB448E-644C-4EBE-9C60-A5DDA16E7EB1}"/>
              </a:ext>
            </a:extLst>
          </p:cNvPr>
          <p:cNvSpPr txBox="1"/>
          <p:nvPr/>
        </p:nvSpPr>
        <p:spPr>
          <a:xfrm rot="5400000">
            <a:off x="11603736" y="5971343"/>
            <a:ext cx="505968" cy="523220"/>
          </a:xfrm>
          <a:prstGeom prst="rect">
            <a:avLst/>
          </a:prstGeom>
          <a:noFill/>
        </p:spPr>
        <p:txBody>
          <a:bodyPr wrap="square" rtlCol="0">
            <a:spAutoFit/>
          </a:bodyPr>
          <a:lstStyle/>
          <a:p>
            <a:r>
              <a:rPr lang="en-US" sz="2800" b="1">
                <a:solidFill>
                  <a:schemeClr val="bg1"/>
                </a:solidFill>
              </a:rPr>
              <a:t>8</a:t>
            </a:r>
          </a:p>
        </p:txBody>
      </p:sp>
      <p:sp>
        <p:nvSpPr>
          <p:cNvPr id="7" name="TextBox 6">
            <a:extLst>
              <a:ext uri="{FF2B5EF4-FFF2-40B4-BE49-F238E27FC236}">
                <a16:creationId xmlns:a16="http://schemas.microsoft.com/office/drawing/2014/main" id="{C120DE7B-235B-429A-B73C-887A2A8CEF80}"/>
              </a:ext>
            </a:extLst>
          </p:cNvPr>
          <p:cNvSpPr txBox="1"/>
          <p:nvPr/>
        </p:nvSpPr>
        <p:spPr>
          <a:xfrm>
            <a:off x="3328987" y="295314"/>
            <a:ext cx="5534025" cy="1569660"/>
          </a:xfrm>
          <a:prstGeom prst="rect">
            <a:avLst/>
          </a:prstGeom>
          <a:noFill/>
        </p:spPr>
        <p:txBody>
          <a:bodyPr wrap="square" rtlCol="0">
            <a:spAutoFit/>
          </a:bodyPr>
          <a:lstStyle/>
          <a:p>
            <a:pPr algn="ctr"/>
            <a:r>
              <a:rPr lang="en-US" sz="3200" b="1">
                <a:solidFill>
                  <a:schemeClr val="bg1"/>
                </a:solidFill>
              </a:rPr>
              <a:t>Quy luật quan hệ sản xuất phù hợp với trình độ phát triển của lực lượng sản xuất</a:t>
            </a:r>
            <a:endParaRPr lang="en-US"/>
          </a:p>
        </p:txBody>
      </p:sp>
    </p:spTree>
    <p:extLst>
      <p:ext uri="{BB962C8B-B14F-4D97-AF65-F5344CB8AC3E}">
        <p14:creationId xmlns:p14="http://schemas.microsoft.com/office/powerpoint/2010/main" val="2680715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14BB301-2EA4-40D6-8E76-BD7316BBBF92}"/>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3113EE2-7711-44AF-9235-3AA200999F7A}"/>
              </a:ext>
            </a:extLst>
          </p:cNvPr>
          <p:cNvPicPr>
            <a:picLocks noChangeAspect="1"/>
          </p:cNvPicPr>
          <p:nvPr/>
        </p:nvPicPr>
        <p:blipFill rotWithShape="1">
          <a:blip r:embed="rId2">
            <a:extLst>
              <a:ext uri="{28A0092B-C50C-407E-A947-70E740481C1C}">
                <a14:useLocalDpi xmlns:a14="http://schemas.microsoft.com/office/drawing/2010/main" val="0"/>
              </a:ext>
            </a:extLst>
          </a:blip>
          <a:srcRect t="85452"/>
          <a:stretch/>
        </p:blipFill>
        <p:spPr>
          <a:xfrm>
            <a:off x="0" y="5979969"/>
            <a:ext cx="12192000" cy="878031"/>
          </a:xfrm>
          <a:prstGeom prst="rect">
            <a:avLst/>
          </a:prstGeom>
        </p:spPr>
      </p:pic>
      <p:pic>
        <p:nvPicPr>
          <p:cNvPr id="10" name="Picture 9">
            <a:extLst>
              <a:ext uri="{FF2B5EF4-FFF2-40B4-BE49-F238E27FC236}">
                <a16:creationId xmlns:a16="http://schemas.microsoft.com/office/drawing/2014/main" id="{E3EBFDD6-9B7C-4CC2-A3A2-30F0ED94A374}"/>
              </a:ext>
            </a:extLst>
          </p:cNvPr>
          <p:cNvPicPr>
            <a:picLocks noChangeAspect="1"/>
          </p:cNvPicPr>
          <p:nvPr/>
        </p:nvPicPr>
        <p:blipFill rotWithShape="1">
          <a:blip r:embed="rId2">
            <a:extLst>
              <a:ext uri="{28A0092B-C50C-407E-A947-70E740481C1C}">
                <a14:useLocalDpi xmlns:a14="http://schemas.microsoft.com/office/drawing/2010/main" val="0"/>
              </a:ext>
            </a:extLst>
          </a:blip>
          <a:srcRect b="88937"/>
          <a:stretch/>
        </p:blipFill>
        <p:spPr>
          <a:xfrm>
            <a:off x="0" y="0"/>
            <a:ext cx="12192000" cy="667719"/>
          </a:xfrm>
          <a:prstGeom prst="rect">
            <a:avLst/>
          </a:prstGeom>
        </p:spPr>
      </p:pic>
      <p:sp>
        <p:nvSpPr>
          <p:cNvPr id="11" name="TextBox 10">
            <a:extLst>
              <a:ext uri="{FF2B5EF4-FFF2-40B4-BE49-F238E27FC236}">
                <a16:creationId xmlns:a16="http://schemas.microsoft.com/office/drawing/2014/main" id="{E1E94034-ED6C-4C48-8747-0329EEB0A413}"/>
              </a:ext>
            </a:extLst>
          </p:cNvPr>
          <p:cNvSpPr txBox="1"/>
          <p:nvPr/>
        </p:nvSpPr>
        <p:spPr>
          <a:xfrm>
            <a:off x="2203704" y="6345832"/>
            <a:ext cx="4873752" cy="369332"/>
          </a:xfrm>
          <a:prstGeom prst="rect">
            <a:avLst/>
          </a:prstGeom>
          <a:noFill/>
        </p:spPr>
        <p:txBody>
          <a:bodyPr wrap="square" rtlCol="0">
            <a:spAutoFit/>
          </a:bodyPr>
          <a:lstStyle/>
          <a:p>
            <a:r>
              <a:rPr lang="en-US" b="1">
                <a:solidFill>
                  <a:schemeClr val="bg1"/>
                </a:solidFill>
              </a:rPr>
              <a:t>Triết học Mác Lên-nin </a:t>
            </a:r>
            <a:r>
              <a:rPr lang="en-US" b="1">
                <a:solidFill>
                  <a:schemeClr val="bg1">
                    <a:lumMod val="50000"/>
                  </a:schemeClr>
                </a:solidFill>
              </a:rPr>
              <a:t>Chuyên đề 3: Thực tiễn</a:t>
            </a:r>
          </a:p>
        </p:txBody>
      </p:sp>
      <p:sp>
        <p:nvSpPr>
          <p:cNvPr id="12" name="TextBox 11">
            <a:extLst>
              <a:ext uri="{FF2B5EF4-FFF2-40B4-BE49-F238E27FC236}">
                <a16:creationId xmlns:a16="http://schemas.microsoft.com/office/drawing/2014/main" id="{43FB448E-644C-4EBE-9C60-A5DDA16E7EB1}"/>
              </a:ext>
            </a:extLst>
          </p:cNvPr>
          <p:cNvSpPr txBox="1"/>
          <p:nvPr/>
        </p:nvSpPr>
        <p:spPr>
          <a:xfrm rot="5400000">
            <a:off x="11603736" y="5971343"/>
            <a:ext cx="505968" cy="523220"/>
          </a:xfrm>
          <a:prstGeom prst="rect">
            <a:avLst/>
          </a:prstGeom>
          <a:noFill/>
        </p:spPr>
        <p:txBody>
          <a:bodyPr wrap="square" rtlCol="0">
            <a:spAutoFit/>
          </a:bodyPr>
          <a:lstStyle/>
          <a:p>
            <a:r>
              <a:rPr lang="en-US" sz="2800" b="1">
                <a:solidFill>
                  <a:schemeClr val="bg1"/>
                </a:solidFill>
              </a:rPr>
              <a:t>8</a:t>
            </a:r>
          </a:p>
        </p:txBody>
      </p:sp>
      <p:sp>
        <p:nvSpPr>
          <p:cNvPr id="7" name="TextBox 6">
            <a:extLst>
              <a:ext uri="{FF2B5EF4-FFF2-40B4-BE49-F238E27FC236}">
                <a16:creationId xmlns:a16="http://schemas.microsoft.com/office/drawing/2014/main" id="{C120DE7B-235B-429A-B73C-887A2A8CEF80}"/>
              </a:ext>
            </a:extLst>
          </p:cNvPr>
          <p:cNvSpPr txBox="1"/>
          <p:nvPr/>
        </p:nvSpPr>
        <p:spPr>
          <a:xfrm>
            <a:off x="3830240" y="375331"/>
            <a:ext cx="4531519" cy="584775"/>
          </a:xfrm>
          <a:prstGeom prst="rect">
            <a:avLst/>
          </a:prstGeom>
          <a:noFill/>
        </p:spPr>
        <p:txBody>
          <a:bodyPr wrap="square" rtlCol="0">
            <a:spAutoFit/>
          </a:bodyPr>
          <a:lstStyle/>
          <a:p>
            <a:r>
              <a:rPr lang="en-US" sz="3200" b="1">
                <a:solidFill>
                  <a:schemeClr val="bg1"/>
                </a:solidFill>
              </a:rPr>
              <a:t>Nguồn gốc của cách mạng</a:t>
            </a:r>
          </a:p>
        </p:txBody>
      </p:sp>
    </p:spTree>
    <p:extLst>
      <p:ext uri="{BB962C8B-B14F-4D97-AF65-F5344CB8AC3E}">
        <p14:creationId xmlns:p14="http://schemas.microsoft.com/office/powerpoint/2010/main" val="1835790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78EEE6-1ADF-4F82-A251-AECFE59739D1}"/>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EE0ABCF4-1A04-464E-88BC-3702DC67AACE}"/>
              </a:ext>
            </a:extLst>
          </p:cNvPr>
          <p:cNvSpPr/>
          <p:nvPr/>
        </p:nvSpPr>
        <p:spPr>
          <a:xfrm>
            <a:off x="0" y="0"/>
            <a:ext cx="12191999" cy="649224"/>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153E244-A040-4AD2-B79A-54F38EC1731F}"/>
              </a:ext>
            </a:extLst>
          </p:cNvPr>
          <p:cNvSpPr txBox="1"/>
          <p:nvPr/>
        </p:nvSpPr>
        <p:spPr>
          <a:xfrm>
            <a:off x="219456" y="72649"/>
            <a:ext cx="1133856" cy="503926"/>
          </a:xfrm>
          <a:prstGeom prst="rect">
            <a:avLst/>
          </a:prstGeom>
          <a:noFill/>
        </p:spPr>
        <p:txBody>
          <a:bodyPr wrap="square" rtlCol="0">
            <a:prstTxWarp prst="textDeflate">
              <a:avLst/>
            </a:prstTxWarp>
            <a:spAutoFit/>
          </a:bodyPr>
          <a:lstStyle/>
          <a:p>
            <a:r>
              <a:rPr lang="en-US" sz="2800" b="1">
                <a:solidFill>
                  <a:srgbClr val="FF0000"/>
                </a:solidFill>
                <a:latin typeface="Bebas Neue" panose="00000500000000000000" pitchFamily="50" charset="0"/>
              </a:rPr>
              <a:t>GROUP 1</a:t>
            </a:r>
          </a:p>
        </p:txBody>
      </p:sp>
      <p:sp>
        <p:nvSpPr>
          <p:cNvPr id="8" name="TextBox 7">
            <a:extLst>
              <a:ext uri="{FF2B5EF4-FFF2-40B4-BE49-F238E27FC236}">
                <a16:creationId xmlns:a16="http://schemas.microsoft.com/office/drawing/2014/main" id="{71C1933C-D27B-408D-8516-E2B7B4D9AF3A}"/>
              </a:ext>
            </a:extLst>
          </p:cNvPr>
          <p:cNvSpPr txBox="1"/>
          <p:nvPr/>
        </p:nvSpPr>
        <p:spPr>
          <a:xfrm>
            <a:off x="1572767" y="139946"/>
            <a:ext cx="1133856" cy="369332"/>
          </a:xfrm>
          <a:prstGeom prst="rect">
            <a:avLst/>
          </a:prstGeom>
          <a:noFill/>
        </p:spPr>
        <p:txBody>
          <a:bodyPr wrap="square" rtlCol="0">
            <a:spAutoFit/>
          </a:bodyPr>
          <a:lstStyle/>
          <a:p>
            <a:r>
              <a:rPr lang="en-US" b="1">
                <a:solidFill>
                  <a:schemeClr val="bg1"/>
                </a:solidFill>
              </a:rPr>
              <a:t>Trang chủ</a:t>
            </a:r>
          </a:p>
        </p:txBody>
      </p:sp>
      <p:sp>
        <p:nvSpPr>
          <p:cNvPr id="9" name="TextBox 8">
            <a:extLst>
              <a:ext uri="{FF2B5EF4-FFF2-40B4-BE49-F238E27FC236}">
                <a16:creationId xmlns:a16="http://schemas.microsoft.com/office/drawing/2014/main" id="{9E9AFA37-115D-4BC2-9C84-83A6B449925D}"/>
              </a:ext>
            </a:extLst>
          </p:cNvPr>
          <p:cNvSpPr txBox="1"/>
          <p:nvPr/>
        </p:nvSpPr>
        <p:spPr>
          <a:xfrm>
            <a:off x="2706623" y="139684"/>
            <a:ext cx="1307594" cy="369332"/>
          </a:xfrm>
          <a:prstGeom prst="rect">
            <a:avLst/>
          </a:prstGeom>
          <a:noFill/>
        </p:spPr>
        <p:txBody>
          <a:bodyPr wrap="square" rtlCol="0">
            <a:spAutoFit/>
          </a:bodyPr>
          <a:lstStyle/>
          <a:p>
            <a:r>
              <a:rPr lang="en-US" b="1">
                <a:solidFill>
                  <a:schemeClr val="bg1"/>
                </a:solidFill>
              </a:rPr>
              <a:t>Phim T.hình</a:t>
            </a:r>
          </a:p>
        </p:txBody>
      </p:sp>
      <p:sp>
        <p:nvSpPr>
          <p:cNvPr id="10" name="TextBox 9">
            <a:extLst>
              <a:ext uri="{FF2B5EF4-FFF2-40B4-BE49-F238E27FC236}">
                <a16:creationId xmlns:a16="http://schemas.microsoft.com/office/drawing/2014/main" id="{5A0A13E0-FE16-47A4-9127-5500406DBE12}"/>
              </a:ext>
            </a:extLst>
          </p:cNvPr>
          <p:cNvSpPr txBox="1"/>
          <p:nvPr/>
        </p:nvSpPr>
        <p:spPr>
          <a:xfrm>
            <a:off x="4014216" y="139422"/>
            <a:ext cx="1737359" cy="369332"/>
          </a:xfrm>
          <a:prstGeom prst="rect">
            <a:avLst/>
          </a:prstGeom>
          <a:noFill/>
        </p:spPr>
        <p:txBody>
          <a:bodyPr wrap="square" rtlCol="0">
            <a:spAutoFit/>
          </a:bodyPr>
          <a:lstStyle/>
          <a:p>
            <a:r>
              <a:rPr lang="en-US" b="1">
                <a:solidFill>
                  <a:schemeClr val="bg1"/>
                </a:solidFill>
              </a:rPr>
              <a:t>Mới &amp; Phổ biến</a:t>
            </a:r>
          </a:p>
        </p:txBody>
      </p:sp>
      <p:sp>
        <p:nvSpPr>
          <p:cNvPr id="11" name="TextBox 10">
            <a:extLst>
              <a:ext uri="{FF2B5EF4-FFF2-40B4-BE49-F238E27FC236}">
                <a16:creationId xmlns:a16="http://schemas.microsoft.com/office/drawing/2014/main" id="{ED4A9A7B-4144-4592-A1D2-8D9DEE7130DB}"/>
              </a:ext>
            </a:extLst>
          </p:cNvPr>
          <p:cNvSpPr txBox="1"/>
          <p:nvPr/>
        </p:nvSpPr>
        <p:spPr>
          <a:xfrm>
            <a:off x="5751575" y="139422"/>
            <a:ext cx="2426210" cy="369332"/>
          </a:xfrm>
          <a:prstGeom prst="rect">
            <a:avLst/>
          </a:prstGeom>
          <a:noFill/>
        </p:spPr>
        <p:txBody>
          <a:bodyPr wrap="square" rtlCol="0">
            <a:spAutoFit/>
          </a:bodyPr>
          <a:lstStyle/>
          <a:p>
            <a:r>
              <a:rPr lang="en-US" b="1">
                <a:solidFill>
                  <a:schemeClr val="bg1"/>
                </a:solidFill>
              </a:rPr>
              <a:t>Danh sách của tôi</a:t>
            </a:r>
          </a:p>
        </p:txBody>
      </p:sp>
      <p:pic>
        <p:nvPicPr>
          <p:cNvPr id="12" name="Picture 11">
            <a:extLst>
              <a:ext uri="{FF2B5EF4-FFF2-40B4-BE49-F238E27FC236}">
                <a16:creationId xmlns:a16="http://schemas.microsoft.com/office/drawing/2014/main" id="{9944AC41-C302-44C7-8CBD-954D0665F900}"/>
              </a:ext>
            </a:extLst>
          </p:cNvPr>
          <p:cNvPicPr>
            <a:picLocks noChangeAspect="1"/>
          </p:cNvPicPr>
          <p:nvPr/>
        </p:nvPicPr>
        <p:blipFill rotWithShape="1">
          <a:blip r:embed="rId3"/>
          <a:srcRect l="80100" t="9781" r="4075" b="84666"/>
          <a:stretch/>
        </p:blipFill>
        <p:spPr>
          <a:xfrm>
            <a:off x="9757373" y="139421"/>
            <a:ext cx="2215171" cy="437153"/>
          </a:xfrm>
          <a:prstGeom prst="rect">
            <a:avLst/>
          </a:prstGeom>
        </p:spPr>
      </p:pic>
      <p:pic>
        <p:nvPicPr>
          <p:cNvPr id="14" name="Picture 13">
            <a:extLst>
              <a:ext uri="{FF2B5EF4-FFF2-40B4-BE49-F238E27FC236}">
                <a16:creationId xmlns:a16="http://schemas.microsoft.com/office/drawing/2014/main" id="{3509B03A-F907-4205-B53B-D653F4104E79}"/>
              </a:ext>
            </a:extLst>
          </p:cNvPr>
          <p:cNvPicPr>
            <a:picLocks noChangeAspect="1"/>
          </p:cNvPicPr>
          <p:nvPr/>
        </p:nvPicPr>
        <p:blipFill rotWithShape="1">
          <a:blip r:embed="rId4"/>
          <a:srcRect t="65417" r="1172" b="28611"/>
          <a:stretch/>
        </p:blipFill>
        <p:spPr>
          <a:xfrm>
            <a:off x="0" y="6448424"/>
            <a:ext cx="12192000" cy="409576"/>
          </a:xfrm>
          <a:prstGeom prst="rect">
            <a:avLst/>
          </a:prstGeom>
        </p:spPr>
      </p:pic>
      <p:sp>
        <p:nvSpPr>
          <p:cNvPr id="15" name="Rectangle 14">
            <a:extLst>
              <a:ext uri="{FF2B5EF4-FFF2-40B4-BE49-F238E27FC236}">
                <a16:creationId xmlns:a16="http://schemas.microsoft.com/office/drawing/2014/main" id="{2181D989-EFF1-4E26-AA52-D811003533DD}"/>
              </a:ext>
            </a:extLst>
          </p:cNvPr>
          <p:cNvSpPr/>
          <p:nvPr/>
        </p:nvSpPr>
        <p:spPr>
          <a:xfrm>
            <a:off x="11329427" y="168987"/>
            <a:ext cx="330608" cy="310202"/>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FA09EFE8-0CA7-4B24-B306-99E69376151A}"/>
              </a:ext>
            </a:extLst>
          </p:cNvPr>
          <p:cNvSpPr txBox="1"/>
          <p:nvPr/>
        </p:nvSpPr>
        <p:spPr>
          <a:xfrm>
            <a:off x="786384" y="1240500"/>
            <a:ext cx="4544189" cy="2308324"/>
          </a:xfrm>
          <a:prstGeom prst="rect">
            <a:avLst/>
          </a:prstGeom>
          <a:noFill/>
        </p:spPr>
        <p:txBody>
          <a:bodyPr wrap="square" rtlCol="0">
            <a:spAutoFit/>
          </a:bodyPr>
          <a:lstStyle/>
          <a:p>
            <a:r>
              <a:rPr lang="en-US" sz="7200">
                <a:solidFill>
                  <a:srgbClr val="FF0000"/>
                </a:solidFill>
                <a:latin typeface="Bebas Neue" panose="00000500000000000000" pitchFamily="50" charset="0"/>
              </a:rPr>
              <a:t>THANKS YOU FOR LISTENING!</a:t>
            </a:r>
          </a:p>
        </p:txBody>
      </p:sp>
      <p:sp>
        <p:nvSpPr>
          <p:cNvPr id="17" name="TextBox 16">
            <a:extLst>
              <a:ext uri="{FF2B5EF4-FFF2-40B4-BE49-F238E27FC236}">
                <a16:creationId xmlns:a16="http://schemas.microsoft.com/office/drawing/2014/main" id="{C95F9FC4-D013-48E4-914B-43D269E51768}"/>
              </a:ext>
            </a:extLst>
          </p:cNvPr>
          <p:cNvSpPr txBox="1"/>
          <p:nvPr/>
        </p:nvSpPr>
        <p:spPr>
          <a:xfrm>
            <a:off x="799462" y="3347435"/>
            <a:ext cx="2439038" cy="400110"/>
          </a:xfrm>
          <a:prstGeom prst="rect">
            <a:avLst/>
          </a:prstGeom>
          <a:noFill/>
        </p:spPr>
        <p:txBody>
          <a:bodyPr wrap="square" rtlCol="0">
            <a:spAutoFit/>
          </a:bodyPr>
          <a:lstStyle/>
          <a:p>
            <a:r>
              <a:rPr lang="en-US" sz="2000" b="1">
                <a:solidFill>
                  <a:schemeClr val="accent6">
                    <a:lumMod val="60000"/>
                    <a:lumOff val="40000"/>
                  </a:schemeClr>
                </a:solidFill>
              </a:rPr>
              <a:t>Kết thúc thuyết trình</a:t>
            </a:r>
          </a:p>
        </p:txBody>
      </p:sp>
      <p:sp>
        <p:nvSpPr>
          <p:cNvPr id="18" name="TextBox 17">
            <a:extLst>
              <a:ext uri="{FF2B5EF4-FFF2-40B4-BE49-F238E27FC236}">
                <a16:creationId xmlns:a16="http://schemas.microsoft.com/office/drawing/2014/main" id="{58A84887-345B-4C7E-840A-4A168DF6F652}"/>
              </a:ext>
            </a:extLst>
          </p:cNvPr>
          <p:cNvSpPr txBox="1"/>
          <p:nvPr/>
        </p:nvSpPr>
        <p:spPr>
          <a:xfrm>
            <a:off x="3238500" y="3378213"/>
            <a:ext cx="1104900" cy="369332"/>
          </a:xfrm>
          <a:prstGeom prst="rect">
            <a:avLst/>
          </a:prstGeom>
          <a:noFill/>
          <a:ln w="28575">
            <a:solidFill>
              <a:schemeClr val="bg1"/>
            </a:solidFill>
          </a:ln>
        </p:spPr>
        <p:txBody>
          <a:bodyPr wrap="square" rtlCol="0">
            <a:spAutoFit/>
          </a:bodyPr>
          <a:lstStyle/>
          <a:p>
            <a:pPr algn="ctr"/>
            <a:r>
              <a:rPr lang="en-US" b="1">
                <a:solidFill>
                  <a:schemeClr val="bg1"/>
                </a:solidFill>
              </a:rPr>
              <a:t>NHÓM 1</a:t>
            </a:r>
          </a:p>
        </p:txBody>
      </p:sp>
      <p:sp>
        <p:nvSpPr>
          <p:cNvPr id="19" name="TextBox 18">
            <a:extLst>
              <a:ext uri="{FF2B5EF4-FFF2-40B4-BE49-F238E27FC236}">
                <a16:creationId xmlns:a16="http://schemas.microsoft.com/office/drawing/2014/main" id="{4CC2C8EF-3F83-4653-A114-A8CCE462315D}"/>
              </a:ext>
            </a:extLst>
          </p:cNvPr>
          <p:cNvSpPr txBox="1"/>
          <p:nvPr/>
        </p:nvSpPr>
        <p:spPr>
          <a:xfrm>
            <a:off x="4454273" y="3360996"/>
            <a:ext cx="1517902" cy="400110"/>
          </a:xfrm>
          <a:prstGeom prst="rect">
            <a:avLst/>
          </a:prstGeom>
          <a:noFill/>
        </p:spPr>
        <p:txBody>
          <a:bodyPr wrap="square" rtlCol="0">
            <a:spAutoFit/>
          </a:bodyPr>
          <a:lstStyle/>
          <a:p>
            <a:r>
              <a:rPr lang="en-US" sz="2000" b="1">
                <a:solidFill>
                  <a:schemeClr val="bg1"/>
                </a:solidFill>
              </a:rPr>
              <a:t>8 thành viên</a:t>
            </a:r>
          </a:p>
        </p:txBody>
      </p:sp>
      <p:sp>
        <p:nvSpPr>
          <p:cNvPr id="20" name="TextBox 19">
            <a:extLst>
              <a:ext uri="{FF2B5EF4-FFF2-40B4-BE49-F238E27FC236}">
                <a16:creationId xmlns:a16="http://schemas.microsoft.com/office/drawing/2014/main" id="{ADE12ACE-562D-46EE-A8A1-FD7B49EB7EB6}"/>
              </a:ext>
            </a:extLst>
          </p:cNvPr>
          <p:cNvSpPr txBox="1"/>
          <p:nvPr/>
        </p:nvSpPr>
        <p:spPr>
          <a:xfrm>
            <a:off x="786384" y="3761106"/>
            <a:ext cx="5305425" cy="2554545"/>
          </a:xfrm>
          <a:prstGeom prst="rect">
            <a:avLst/>
          </a:prstGeom>
          <a:noFill/>
        </p:spPr>
        <p:txBody>
          <a:bodyPr wrap="square" rtlCol="0">
            <a:spAutoFit/>
          </a:bodyPr>
          <a:lstStyle/>
          <a:p>
            <a:r>
              <a:rPr lang="en-US" sz="2000" b="1">
                <a:solidFill>
                  <a:schemeClr val="bg1"/>
                </a:solidFill>
              </a:rPr>
              <a:t>Nguyễn Thành Công – 86266</a:t>
            </a:r>
          </a:p>
          <a:p>
            <a:r>
              <a:rPr lang="en-US" sz="2000" b="1">
                <a:solidFill>
                  <a:schemeClr val="bg1"/>
                </a:solidFill>
              </a:rPr>
              <a:t>Nguyễn Công Thành – 86264</a:t>
            </a:r>
          </a:p>
          <a:p>
            <a:r>
              <a:rPr lang="en-US" sz="2000" b="1">
                <a:solidFill>
                  <a:schemeClr val="bg1"/>
                </a:solidFill>
              </a:rPr>
              <a:t>Đào Quỳnh Ngân – 86195</a:t>
            </a:r>
          </a:p>
          <a:p>
            <a:r>
              <a:rPr lang="en-US" sz="2000" b="1">
                <a:solidFill>
                  <a:schemeClr val="bg1"/>
                </a:solidFill>
              </a:rPr>
              <a:t>Phạm Đình Mười – 86037</a:t>
            </a:r>
          </a:p>
          <a:p>
            <a:r>
              <a:rPr lang="en-US" sz="2000" b="1">
                <a:solidFill>
                  <a:schemeClr val="bg1"/>
                </a:solidFill>
              </a:rPr>
              <a:t>Bùi Tá Chiến - 86161</a:t>
            </a:r>
          </a:p>
          <a:p>
            <a:r>
              <a:rPr lang="en-US" sz="2000" b="1">
                <a:solidFill>
                  <a:schemeClr val="bg1"/>
                </a:solidFill>
              </a:rPr>
              <a:t>Phạm Thị Ngân - 88496</a:t>
            </a:r>
          </a:p>
          <a:p>
            <a:r>
              <a:rPr lang="en-US" sz="2000" b="1">
                <a:solidFill>
                  <a:schemeClr val="bg1"/>
                </a:solidFill>
              </a:rPr>
              <a:t>Vuc Văn Khánh - 85840</a:t>
            </a:r>
          </a:p>
          <a:p>
            <a:r>
              <a:rPr lang="en-US" sz="2000" b="1">
                <a:solidFill>
                  <a:schemeClr val="bg1"/>
                </a:solidFill>
              </a:rPr>
              <a:t>Lã Nguyên Phúc - 86946</a:t>
            </a:r>
          </a:p>
        </p:txBody>
      </p:sp>
      <p:sp>
        <p:nvSpPr>
          <p:cNvPr id="21" name="TextBox 20">
            <a:extLst>
              <a:ext uri="{FF2B5EF4-FFF2-40B4-BE49-F238E27FC236}">
                <a16:creationId xmlns:a16="http://schemas.microsoft.com/office/drawing/2014/main" id="{488A7658-A613-4C7F-B267-2A556713D6FF}"/>
              </a:ext>
            </a:extLst>
          </p:cNvPr>
          <p:cNvSpPr txBox="1"/>
          <p:nvPr/>
        </p:nvSpPr>
        <p:spPr>
          <a:xfrm>
            <a:off x="7263383" y="6468546"/>
            <a:ext cx="4066043" cy="369332"/>
          </a:xfrm>
          <a:prstGeom prst="rect">
            <a:avLst/>
          </a:prstGeom>
          <a:noFill/>
        </p:spPr>
        <p:txBody>
          <a:bodyPr wrap="square" rtlCol="0">
            <a:spAutoFit/>
          </a:bodyPr>
          <a:lstStyle/>
          <a:p>
            <a:r>
              <a:rPr lang="en-US" b="1">
                <a:solidFill>
                  <a:srgbClr val="808080"/>
                </a:solidFill>
              </a:rPr>
              <a:t>Good luck!          Love u!          Miss u!</a:t>
            </a:r>
          </a:p>
        </p:txBody>
      </p:sp>
    </p:spTree>
    <p:extLst>
      <p:ext uri="{BB962C8B-B14F-4D97-AF65-F5344CB8AC3E}">
        <p14:creationId xmlns:p14="http://schemas.microsoft.com/office/powerpoint/2010/main" val="212374558"/>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A2B38D-1A24-47B5-B7F8-6B0399FCC2AD}"/>
              </a:ext>
            </a:extLst>
          </p:cNvPr>
          <p:cNvSpPr/>
          <p:nvPr/>
        </p:nvSpPr>
        <p:spPr>
          <a:xfrm>
            <a:off x="0" y="0"/>
            <a:ext cx="12192000" cy="6858000"/>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2C7C819-F6DE-4E6E-873F-3566DBA0C2C8}"/>
              </a:ext>
            </a:extLst>
          </p:cNvPr>
          <p:cNvSpPr txBox="1"/>
          <p:nvPr/>
        </p:nvSpPr>
        <p:spPr>
          <a:xfrm>
            <a:off x="3415975" y="2644170"/>
            <a:ext cx="5360050" cy="1569660"/>
          </a:xfrm>
          <a:prstGeom prst="rect">
            <a:avLst/>
          </a:prstGeom>
          <a:noFill/>
        </p:spPr>
        <p:txBody>
          <a:bodyPr wrap="square" rtlCol="0">
            <a:prstTxWarp prst="textDeflate">
              <a:avLst/>
            </a:prstTxWarp>
            <a:spAutoFit/>
          </a:bodyPr>
          <a:lstStyle/>
          <a:p>
            <a:r>
              <a:rPr lang="en-US" sz="9600" b="1" dirty="0">
                <a:solidFill>
                  <a:srgbClr val="FF0000"/>
                </a:solidFill>
                <a:latin typeface="Bebas Neue" panose="00000500000000000000" pitchFamily="50" charset="0"/>
              </a:rPr>
              <a:t>GROUP 1</a:t>
            </a:r>
          </a:p>
        </p:txBody>
      </p:sp>
    </p:spTree>
    <p:extLst>
      <p:ext uri="{BB962C8B-B14F-4D97-AF65-F5344CB8AC3E}">
        <p14:creationId xmlns:p14="http://schemas.microsoft.com/office/powerpoint/2010/main" val="2094132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A2B38D-1A24-47B5-B7F8-6B0399FCC2AD}"/>
              </a:ext>
            </a:extLst>
          </p:cNvPr>
          <p:cNvSpPr/>
          <p:nvPr/>
        </p:nvSpPr>
        <p:spPr>
          <a:xfrm>
            <a:off x="0" y="0"/>
            <a:ext cx="12192000" cy="6858000"/>
          </a:xfrm>
          <a:prstGeom prst="rect">
            <a:avLst/>
          </a:prstGeom>
          <a:solidFill>
            <a:schemeClr val="bg2">
              <a:lumMod val="1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3732F1A-1875-4DCC-A07D-09B829FE50DC}"/>
              </a:ext>
            </a:extLst>
          </p:cNvPr>
          <p:cNvSpPr txBox="1"/>
          <p:nvPr/>
        </p:nvSpPr>
        <p:spPr>
          <a:xfrm>
            <a:off x="3415975" y="2644170"/>
            <a:ext cx="5360050" cy="1569660"/>
          </a:xfrm>
          <a:prstGeom prst="rect">
            <a:avLst/>
          </a:prstGeom>
          <a:noFill/>
        </p:spPr>
        <p:txBody>
          <a:bodyPr wrap="square" rtlCol="0">
            <a:prstTxWarp prst="textDeflate">
              <a:avLst/>
            </a:prstTxWarp>
            <a:spAutoFit/>
          </a:bodyPr>
          <a:lstStyle/>
          <a:p>
            <a:r>
              <a:rPr lang="en-US" sz="9600" b="1" dirty="0">
                <a:solidFill>
                  <a:srgbClr val="FF0000"/>
                </a:solidFill>
                <a:latin typeface="Bebas Neue" panose="00000500000000000000" pitchFamily="50" charset="0"/>
              </a:rPr>
              <a:t>GROUP 1</a:t>
            </a:r>
          </a:p>
        </p:txBody>
      </p:sp>
      <p:pic>
        <p:nvPicPr>
          <p:cNvPr id="2" name="y2mate.is - Netflix New Logo Animation Intro (Februrary 2019)-Hs-1_HNALhw-160k-1621269366522">
            <a:hlinkClick r:id="" action="ppaction://media"/>
            <a:extLst>
              <a:ext uri="{FF2B5EF4-FFF2-40B4-BE49-F238E27FC236}">
                <a16:creationId xmlns:a16="http://schemas.microsoft.com/office/drawing/2014/main" id="{5F3A18C2-DE84-4DEE-AEEC-54D2D51174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566650" y="-73025"/>
            <a:ext cx="487362" cy="487363"/>
          </a:xfrm>
          <a:prstGeom prst="rect">
            <a:avLst/>
          </a:prstGeom>
        </p:spPr>
      </p:pic>
    </p:spTree>
    <p:extLst>
      <p:ext uri="{BB962C8B-B14F-4D97-AF65-F5344CB8AC3E}">
        <p14:creationId xmlns:p14="http://schemas.microsoft.com/office/powerpoint/2010/main" val="3063834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A35EB89-1126-41EF-B8A8-9D05CE45DF09}"/>
              </a:ext>
            </a:extLst>
          </p:cNvPr>
          <p:cNvSpPr/>
          <p:nvPr/>
        </p:nvSpPr>
        <p:spPr>
          <a:xfrm>
            <a:off x="0" y="0"/>
            <a:ext cx="12192000" cy="6858000"/>
          </a:xfrm>
          <a:prstGeom prst="rect">
            <a:avLst/>
          </a:prstGeom>
          <a:solidFill>
            <a:schemeClr val="bg2">
              <a:lumMod val="1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63F9434-912A-47A5-AD4C-CB0B1FC42AA8}"/>
              </a:ext>
            </a:extLst>
          </p:cNvPr>
          <p:cNvSpPr txBox="1"/>
          <p:nvPr/>
        </p:nvSpPr>
        <p:spPr>
          <a:xfrm>
            <a:off x="530352" y="339882"/>
            <a:ext cx="1434607" cy="536603"/>
          </a:xfrm>
          <a:prstGeom prst="rect">
            <a:avLst/>
          </a:prstGeom>
          <a:noFill/>
        </p:spPr>
        <p:txBody>
          <a:bodyPr wrap="square" rtlCol="0">
            <a:prstTxWarp prst="textDeflate">
              <a:avLst/>
            </a:prstTxWarp>
            <a:spAutoFit/>
          </a:bodyPr>
          <a:lstStyle/>
          <a:p>
            <a:r>
              <a:rPr lang="en-US" sz="3600" b="1">
                <a:solidFill>
                  <a:srgbClr val="FF0000"/>
                </a:solidFill>
                <a:latin typeface="Bebas Neue" panose="00000500000000000000" pitchFamily="50" charset="0"/>
              </a:rPr>
              <a:t>GROUP 1</a:t>
            </a:r>
          </a:p>
        </p:txBody>
      </p:sp>
      <p:sp>
        <p:nvSpPr>
          <p:cNvPr id="6" name="TextBox 5">
            <a:extLst>
              <a:ext uri="{FF2B5EF4-FFF2-40B4-BE49-F238E27FC236}">
                <a16:creationId xmlns:a16="http://schemas.microsoft.com/office/drawing/2014/main" id="{0179C0BB-99EA-415B-8DB4-72A2F60E1BE3}"/>
              </a:ext>
            </a:extLst>
          </p:cNvPr>
          <p:cNvSpPr txBox="1"/>
          <p:nvPr/>
        </p:nvSpPr>
        <p:spPr>
          <a:xfrm>
            <a:off x="3040380" y="876485"/>
            <a:ext cx="6111240" cy="707886"/>
          </a:xfrm>
          <a:prstGeom prst="rect">
            <a:avLst/>
          </a:prstGeom>
          <a:noFill/>
        </p:spPr>
        <p:txBody>
          <a:bodyPr wrap="square" rtlCol="0">
            <a:spAutoFit/>
          </a:bodyPr>
          <a:lstStyle/>
          <a:p>
            <a:pPr algn="ctr"/>
            <a:r>
              <a:rPr lang="en-US" sz="4000" b="1">
                <a:solidFill>
                  <a:schemeClr val="bg1"/>
                </a:solidFill>
              </a:rPr>
              <a:t>THÀNH VIÊN TRONG NHÓM</a:t>
            </a:r>
          </a:p>
        </p:txBody>
      </p:sp>
      <p:pic>
        <p:nvPicPr>
          <p:cNvPr id="8" name="Picture 7">
            <a:extLst>
              <a:ext uri="{FF2B5EF4-FFF2-40B4-BE49-F238E27FC236}">
                <a16:creationId xmlns:a16="http://schemas.microsoft.com/office/drawing/2014/main" id="{D57D72A8-3CEE-42CE-AFDC-6B6DFC4EC7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5416" y="1991542"/>
            <a:ext cx="1396529" cy="1411146"/>
          </a:xfrm>
          <a:prstGeom prst="rect">
            <a:avLst/>
          </a:prstGeom>
        </p:spPr>
      </p:pic>
      <p:pic>
        <p:nvPicPr>
          <p:cNvPr id="10" name="Picture 9">
            <a:extLst>
              <a:ext uri="{FF2B5EF4-FFF2-40B4-BE49-F238E27FC236}">
                <a16:creationId xmlns:a16="http://schemas.microsoft.com/office/drawing/2014/main" id="{3C2A754A-2287-4ED8-87E3-7A1118F94F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6908" y="1991542"/>
            <a:ext cx="1411146" cy="1411146"/>
          </a:xfrm>
          <a:prstGeom prst="rect">
            <a:avLst/>
          </a:prstGeom>
        </p:spPr>
      </p:pic>
      <p:pic>
        <p:nvPicPr>
          <p:cNvPr id="12" name="Picture 11">
            <a:extLst>
              <a:ext uri="{FF2B5EF4-FFF2-40B4-BE49-F238E27FC236}">
                <a16:creationId xmlns:a16="http://schemas.microsoft.com/office/drawing/2014/main" id="{E3ADAA01-CF21-45AE-B0BF-8FD92E1355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3017" y="1991540"/>
            <a:ext cx="1420714" cy="1411147"/>
          </a:xfrm>
          <a:prstGeom prst="rect">
            <a:avLst/>
          </a:prstGeom>
        </p:spPr>
      </p:pic>
      <p:sp>
        <p:nvSpPr>
          <p:cNvPr id="13" name="Rectangle 12">
            <a:extLst>
              <a:ext uri="{FF2B5EF4-FFF2-40B4-BE49-F238E27FC236}">
                <a16:creationId xmlns:a16="http://schemas.microsoft.com/office/drawing/2014/main" id="{C9B065AD-4A61-48FE-B99D-47EA51461149}"/>
              </a:ext>
            </a:extLst>
          </p:cNvPr>
          <p:cNvSpPr/>
          <p:nvPr/>
        </p:nvSpPr>
        <p:spPr>
          <a:xfrm>
            <a:off x="8318694" y="1991540"/>
            <a:ext cx="1396529" cy="1411146"/>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10EE04C-BF85-4B08-97F3-52AA2D4D6ED0}"/>
              </a:ext>
            </a:extLst>
          </p:cNvPr>
          <p:cNvSpPr/>
          <p:nvPr/>
        </p:nvSpPr>
        <p:spPr>
          <a:xfrm>
            <a:off x="2185415" y="4100249"/>
            <a:ext cx="1396529" cy="1411146"/>
          </a:xfrm>
          <a:prstGeom prst="rect">
            <a:avLst/>
          </a:prstGeom>
          <a:blipFill dpi="0" rotWithShape="1">
            <a:blip r:embed="rId6">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C9C4EA6-4C64-406E-B193-A64896E693C7}"/>
              </a:ext>
            </a:extLst>
          </p:cNvPr>
          <p:cNvSpPr/>
          <p:nvPr/>
        </p:nvSpPr>
        <p:spPr>
          <a:xfrm>
            <a:off x="4231525" y="4100249"/>
            <a:ext cx="1396529" cy="1411146"/>
          </a:xfrm>
          <a:prstGeom prst="rect">
            <a:avLst/>
          </a:prstGeom>
          <a:blipFill dpi="0" rotWithShape="1">
            <a:blip r:embed="rId7">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EA9B17D-7E73-4141-9C5A-3A81DE576167}"/>
              </a:ext>
            </a:extLst>
          </p:cNvPr>
          <p:cNvSpPr/>
          <p:nvPr/>
        </p:nvSpPr>
        <p:spPr>
          <a:xfrm>
            <a:off x="6275109" y="4100249"/>
            <a:ext cx="1396529" cy="1411146"/>
          </a:xfrm>
          <a:prstGeom prst="rect">
            <a:avLst/>
          </a:prstGeom>
          <a:blipFill dpi="0" rotWithShape="1">
            <a:blip r:embed="rId8">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9AE0457-EA3D-4766-A87B-A5999FAD9B97}"/>
              </a:ext>
            </a:extLst>
          </p:cNvPr>
          <p:cNvSpPr/>
          <p:nvPr/>
        </p:nvSpPr>
        <p:spPr>
          <a:xfrm>
            <a:off x="8318693" y="4100249"/>
            <a:ext cx="1396529" cy="1411146"/>
          </a:xfrm>
          <a:prstGeom prst="rect">
            <a:avLst/>
          </a:prstGeom>
          <a:blipFill dpi="0" rotWithShape="1">
            <a:blip r:embed="rId9">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1FC3B13-AB31-4457-A831-A560BCD27B78}"/>
              </a:ext>
            </a:extLst>
          </p:cNvPr>
          <p:cNvSpPr txBox="1"/>
          <p:nvPr/>
        </p:nvSpPr>
        <p:spPr>
          <a:xfrm>
            <a:off x="1952244" y="3440527"/>
            <a:ext cx="1833372" cy="369332"/>
          </a:xfrm>
          <a:prstGeom prst="rect">
            <a:avLst/>
          </a:prstGeom>
          <a:noFill/>
        </p:spPr>
        <p:txBody>
          <a:bodyPr wrap="square" rtlCol="0">
            <a:spAutoFit/>
          </a:bodyPr>
          <a:lstStyle/>
          <a:p>
            <a:pPr algn="ctr"/>
            <a:r>
              <a:rPr lang="en-US" b="1">
                <a:solidFill>
                  <a:schemeClr val="bg1"/>
                </a:solidFill>
              </a:rPr>
              <a:t>Đào Quỳnh Ngân</a:t>
            </a:r>
          </a:p>
        </p:txBody>
      </p:sp>
      <p:sp>
        <p:nvSpPr>
          <p:cNvPr id="19" name="TextBox 18">
            <a:extLst>
              <a:ext uri="{FF2B5EF4-FFF2-40B4-BE49-F238E27FC236}">
                <a16:creationId xmlns:a16="http://schemas.microsoft.com/office/drawing/2014/main" id="{BD4D6A8B-E0A3-4879-B326-C6D8A8041358}"/>
              </a:ext>
            </a:extLst>
          </p:cNvPr>
          <p:cNvSpPr txBox="1"/>
          <p:nvPr/>
        </p:nvSpPr>
        <p:spPr>
          <a:xfrm>
            <a:off x="4005795" y="3440527"/>
            <a:ext cx="1833372" cy="369332"/>
          </a:xfrm>
          <a:prstGeom prst="rect">
            <a:avLst/>
          </a:prstGeom>
          <a:noFill/>
        </p:spPr>
        <p:txBody>
          <a:bodyPr wrap="square" rtlCol="0">
            <a:spAutoFit/>
          </a:bodyPr>
          <a:lstStyle/>
          <a:p>
            <a:pPr algn="ctr"/>
            <a:r>
              <a:rPr lang="en-US" b="1">
                <a:solidFill>
                  <a:schemeClr val="bg1"/>
                </a:solidFill>
              </a:rPr>
              <a:t>Phạm Thị Ngân</a:t>
            </a:r>
          </a:p>
        </p:txBody>
      </p:sp>
      <p:sp>
        <p:nvSpPr>
          <p:cNvPr id="20" name="TextBox 19">
            <a:extLst>
              <a:ext uri="{FF2B5EF4-FFF2-40B4-BE49-F238E27FC236}">
                <a16:creationId xmlns:a16="http://schemas.microsoft.com/office/drawing/2014/main" id="{EEEB9CC4-396B-4B58-AC74-BAEE0D500120}"/>
              </a:ext>
            </a:extLst>
          </p:cNvPr>
          <p:cNvSpPr txBox="1"/>
          <p:nvPr/>
        </p:nvSpPr>
        <p:spPr>
          <a:xfrm>
            <a:off x="6077350" y="3450339"/>
            <a:ext cx="1833372" cy="369332"/>
          </a:xfrm>
          <a:prstGeom prst="rect">
            <a:avLst/>
          </a:prstGeom>
          <a:noFill/>
        </p:spPr>
        <p:txBody>
          <a:bodyPr wrap="square" rtlCol="0">
            <a:spAutoFit/>
          </a:bodyPr>
          <a:lstStyle/>
          <a:p>
            <a:pPr algn="ctr"/>
            <a:r>
              <a:rPr lang="en-US" b="1">
                <a:solidFill>
                  <a:schemeClr val="bg1"/>
                </a:solidFill>
              </a:rPr>
              <a:t>Vũ Văn Khánh</a:t>
            </a:r>
          </a:p>
        </p:txBody>
      </p:sp>
      <p:sp>
        <p:nvSpPr>
          <p:cNvPr id="21" name="TextBox 20">
            <a:extLst>
              <a:ext uri="{FF2B5EF4-FFF2-40B4-BE49-F238E27FC236}">
                <a16:creationId xmlns:a16="http://schemas.microsoft.com/office/drawing/2014/main" id="{8C30513A-E022-49D1-90C3-7A9A4886F0E3}"/>
              </a:ext>
            </a:extLst>
          </p:cNvPr>
          <p:cNvSpPr txBox="1"/>
          <p:nvPr/>
        </p:nvSpPr>
        <p:spPr>
          <a:xfrm>
            <a:off x="8098897" y="3440527"/>
            <a:ext cx="1833372" cy="369332"/>
          </a:xfrm>
          <a:prstGeom prst="rect">
            <a:avLst/>
          </a:prstGeom>
          <a:noFill/>
        </p:spPr>
        <p:txBody>
          <a:bodyPr wrap="square" rtlCol="0">
            <a:spAutoFit/>
          </a:bodyPr>
          <a:lstStyle/>
          <a:p>
            <a:pPr algn="ctr"/>
            <a:r>
              <a:rPr lang="en-US" b="1">
                <a:solidFill>
                  <a:schemeClr val="bg1"/>
                </a:solidFill>
              </a:rPr>
              <a:t>Bùi Tá Chiến</a:t>
            </a:r>
          </a:p>
        </p:txBody>
      </p:sp>
      <p:sp>
        <p:nvSpPr>
          <p:cNvPr id="22" name="TextBox 21">
            <a:extLst>
              <a:ext uri="{FF2B5EF4-FFF2-40B4-BE49-F238E27FC236}">
                <a16:creationId xmlns:a16="http://schemas.microsoft.com/office/drawing/2014/main" id="{40B258C6-F6BF-45B7-9DF9-B7D1B056C276}"/>
              </a:ext>
            </a:extLst>
          </p:cNvPr>
          <p:cNvSpPr txBox="1"/>
          <p:nvPr/>
        </p:nvSpPr>
        <p:spPr>
          <a:xfrm>
            <a:off x="1964959" y="5515564"/>
            <a:ext cx="1833372" cy="369332"/>
          </a:xfrm>
          <a:prstGeom prst="rect">
            <a:avLst/>
          </a:prstGeom>
          <a:noFill/>
        </p:spPr>
        <p:txBody>
          <a:bodyPr wrap="square" rtlCol="0">
            <a:spAutoFit/>
          </a:bodyPr>
          <a:lstStyle/>
          <a:p>
            <a:pPr algn="ctr"/>
            <a:r>
              <a:rPr lang="en-US" b="1">
                <a:solidFill>
                  <a:schemeClr val="bg1"/>
                </a:solidFill>
              </a:rPr>
              <a:t>Phạm Đình Mười</a:t>
            </a:r>
          </a:p>
        </p:txBody>
      </p:sp>
      <p:sp>
        <p:nvSpPr>
          <p:cNvPr id="23" name="TextBox 22">
            <a:extLst>
              <a:ext uri="{FF2B5EF4-FFF2-40B4-BE49-F238E27FC236}">
                <a16:creationId xmlns:a16="http://schemas.microsoft.com/office/drawing/2014/main" id="{FE22EE03-487F-4E77-8148-DD9C528332C2}"/>
              </a:ext>
            </a:extLst>
          </p:cNvPr>
          <p:cNvSpPr txBox="1"/>
          <p:nvPr/>
        </p:nvSpPr>
        <p:spPr>
          <a:xfrm>
            <a:off x="4013103" y="5530587"/>
            <a:ext cx="1833372" cy="369332"/>
          </a:xfrm>
          <a:prstGeom prst="rect">
            <a:avLst/>
          </a:prstGeom>
          <a:noFill/>
        </p:spPr>
        <p:txBody>
          <a:bodyPr wrap="square" rtlCol="0">
            <a:spAutoFit/>
          </a:bodyPr>
          <a:lstStyle/>
          <a:p>
            <a:pPr algn="ctr"/>
            <a:r>
              <a:rPr lang="en-US" b="1">
                <a:solidFill>
                  <a:schemeClr val="bg1"/>
                </a:solidFill>
              </a:rPr>
              <a:t>Lã Nguyên Phúc</a:t>
            </a:r>
          </a:p>
        </p:txBody>
      </p:sp>
      <p:sp>
        <p:nvSpPr>
          <p:cNvPr id="24" name="TextBox 23">
            <a:extLst>
              <a:ext uri="{FF2B5EF4-FFF2-40B4-BE49-F238E27FC236}">
                <a16:creationId xmlns:a16="http://schemas.microsoft.com/office/drawing/2014/main" id="{EB9C4D51-B899-4D29-92F6-A02073A10F20}"/>
              </a:ext>
            </a:extLst>
          </p:cNvPr>
          <p:cNvSpPr txBox="1"/>
          <p:nvPr/>
        </p:nvSpPr>
        <p:spPr>
          <a:xfrm>
            <a:off x="6061247" y="5543249"/>
            <a:ext cx="1833372" cy="646331"/>
          </a:xfrm>
          <a:prstGeom prst="rect">
            <a:avLst/>
          </a:prstGeom>
          <a:noFill/>
        </p:spPr>
        <p:txBody>
          <a:bodyPr wrap="square" rtlCol="0">
            <a:spAutoFit/>
          </a:bodyPr>
          <a:lstStyle/>
          <a:p>
            <a:pPr algn="ctr"/>
            <a:r>
              <a:rPr lang="en-US" b="1">
                <a:solidFill>
                  <a:schemeClr val="bg1"/>
                </a:solidFill>
              </a:rPr>
              <a:t>Nguyễn Công Thành</a:t>
            </a:r>
          </a:p>
        </p:txBody>
      </p:sp>
      <p:sp>
        <p:nvSpPr>
          <p:cNvPr id="25" name="TextBox 24">
            <a:extLst>
              <a:ext uri="{FF2B5EF4-FFF2-40B4-BE49-F238E27FC236}">
                <a16:creationId xmlns:a16="http://schemas.microsoft.com/office/drawing/2014/main" id="{CFA5E1EC-779C-4F42-915B-B91D91F8D96A}"/>
              </a:ext>
            </a:extLst>
          </p:cNvPr>
          <p:cNvSpPr txBox="1"/>
          <p:nvPr/>
        </p:nvSpPr>
        <p:spPr>
          <a:xfrm>
            <a:off x="8083528" y="5502504"/>
            <a:ext cx="1833372" cy="646331"/>
          </a:xfrm>
          <a:prstGeom prst="rect">
            <a:avLst/>
          </a:prstGeom>
          <a:noFill/>
        </p:spPr>
        <p:txBody>
          <a:bodyPr wrap="square" rtlCol="0">
            <a:spAutoFit/>
          </a:bodyPr>
          <a:lstStyle/>
          <a:p>
            <a:pPr algn="ctr"/>
            <a:r>
              <a:rPr lang="en-US" b="1">
                <a:solidFill>
                  <a:schemeClr val="bg1"/>
                </a:solidFill>
              </a:rPr>
              <a:t>Nguyễn Thành Công</a:t>
            </a:r>
          </a:p>
        </p:txBody>
      </p:sp>
      <p:sp>
        <p:nvSpPr>
          <p:cNvPr id="26" name="TextBox 25">
            <a:extLst>
              <a:ext uri="{FF2B5EF4-FFF2-40B4-BE49-F238E27FC236}">
                <a16:creationId xmlns:a16="http://schemas.microsoft.com/office/drawing/2014/main" id="{9911D045-F596-4D2E-AAA0-8CE0FCD75934}"/>
              </a:ext>
            </a:extLst>
          </p:cNvPr>
          <p:cNvSpPr txBox="1"/>
          <p:nvPr/>
        </p:nvSpPr>
        <p:spPr>
          <a:xfrm>
            <a:off x="4929789" y="6221434"/>
            <a:ext cx="2066544" cy="369332"/>
          </a:xfrm>
          <a:prstGeom prst="rect">
            <a:avLst/>
          </a:prstGeom>
          <a:noFill/>
          <a:ln w="28575">
            <a:solidFill>
              <a:schemeClr val="bg1"/>
            </a:solidFill>
          </a:ln>
        </p:spPr>
        <p:txBody>
          <a:bodyPr wrap="square" rtlCol="0">
            <a:spAutoFit/>
          </a:bodyPr>
          <a:lstStyle/>
          <a:p>
            <a:pPr algn="ctr"/>
            <a:r>
              <a:rPr lang="en-US" b="1">
                <a:solidFill>
                  <a:schemeClr val="bg1"/>
                </a:solidFill>
              </a:rPr>
              <a:t>QUẢN LÍ HỒ SƠ</a:t>
            </a:r>
          </a:p>
        </p:txBody>
      </p:sp>
    </p:spTree>
    <p:extLst>
      <p:ext uri="{BB962C8B-B14F-4D97-AF65-F5344CB8AC3E}">
        <p14:creationId xmlns:p14="http://schemas.microsoft.com/office/powerpoint/2010/main" val="2909193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anim calcmode="lin" valueType="num">
                                      <p:cBhvr>
                                        <p:cTn id="13" dur="500" fill="hold"/>
                                        <p:tgtEl>
                                          <p:spTgt spid="18"/>
                                        </p:tgtEl>
                                        <p:attrNameLst>
                                          <p:attrName>ppt_x</p:attrName>
                                        </p:attrNameLst>
                                      </p:cBhvr>
                                      <p:tavLst>
                                        <p:tav tm="0">
                                          <p:val>
                                            <p:strVal val="#ppt_x"/>
                                          </p:val>
                                        </p:tav>
                                        <p:tav tm="100000">
                                          <p:val>
                                            <p:strVal val="#ppt_x"/>
                                          </p:val>
                                        </p:tav>
                                      </p:tavLst>
                                    </p:anim>
                                    <p:anim calcmode="lin" valueType="num">
                                      <p:cBhvr>
                                        <p:cTn id="14" dur="500" fill="hold"/>
                                        <p:tgtEl>
                                          <p:spTgt spid="18"/>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30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anim calcmode="lin" valueType="num">
                                      <p:cBhvr>
                                        <p:cTn id="18" dur="500" fill="hold"/>
                                        <p:tgtEl>
                                          <p:spTgt spid="10"/>
                                        </p:tgtEl>
                                        <p:attrNameLst>
                                          <p:attrName>ppt_x</p:attrName>
                                        </p:attrNameLst>
                                      </p:cBhvr>
                                      <p:tavLst>
                                        <p:tav tm="0">
                                          <p:val>
                                            <p:strVal val="#ppt_x"/>
                                          </p:val>
                                        </p:tav>
                                        <p:tav tm="100000">
                                          <p:val>
                                            <p:strVal val="#ppt_x"/>
                                          </p:val>
                                        </p:tav>
                                      </p:tavLst>
                                    </p:anim>
                                    <p:anim calcmode="lin" valueType="num">
                                      <p:cBhvr>
                                        <p:cTn id="19" dur="500" fill="hold"/>
                                        <p:tgtEl>
                                          <p:spTgt spid="1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30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anim calcmode="lin" valueType="num">
                                      <p:cBhvr>
                                        <p:cTn id="23" dur="500" fill="hold"/>
                                        <p:tgtEl>
                                          <p:spTgt spid="19"/>
                                        </p:tgtEl>
                                        <p:attrNameLst>
                                          <p:attrName>ppt_x</p:attrName>
                                        </p:attrNameLst>
                                      </p:cBhvr>
                                      <p:tavLst>
                                        <p:tav tm="0">
                                          <p:val>
                                            <p:strVal val="#ppt_x"/>
                                          </p:val>
                                        </p:tav>
                                        <p:tav tm="100000">
                                          <p:val>
                                            <p:strVal val="#ppt_x"/>
                                          </p:val>
                                        </p:tav>
                                      </p:tavLst>
                                    </p:anim>
                                    <p:anim calcmode="lin" valueType="num">
                                      <p:cBhvr>
                                        <p:cTn id="24" dur="500" fill="hold"/>
                                        <p:tgtEl>
                                          <p:spTgt spid="19"/>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40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anim calcmode="lin" valueType="num">
                                      <p:cBhvr>
                                        <p:cTn id="28" dur="500" fill="hold"/>
                                        <p:tgtEl>
                                          <p:spTgt spid="12"/>
                                        </p:tgtEl>
                                        <p:attrNameLst>
                                          <p:attrName>ppt_x</p:attrName>
                                        </p:attrNameLst>
                                      </p:cBhvr>
                                      <p:tavLst>
                                        <p:tav tm="0">
                                          <p:val>
                                            <p:strVal val="#ppt_x"/>
                                          </p:val>
                                        </p:tav>
                                        <p:tav tm="100000">
                                          <p:val>
                                            <p:strVal val="#ppt_x"/>
                                          </p:val>
                                        </p:tav>
                                      </p:tavLst>
                                    </p:anim>
                                    <p:anim calcmode="lin" valueType="num">
                                      <p:cBhvr>
                                        <p:cTn id="29" dur="500" fill="hold"/>
                                        <p:tgtEl>
                                          <p:spTgt spid="1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40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anim calcmode="lin" valueType="num">
                                      <p:cBhvr>
                                        <p:cTn id="33" dur="500" fill="hold"/>
                                        <p:tgtEl>
                                          <p:spTgt spid="20"/>
                                        </p:tgtEl>
                                        <p:attrNameLst>
                                          <p:attrName>ppt_x</p:attrName>
                                        </p:attrNameLst>
                                      </p:cBhvr>
                                      <p:tavLst>
                                        <p:tav tm="0">
                                          <p:val>
                                            <p:strVal val="#ppt_x"/>
                                          </p:val>
                                        </p:tav>
                                        <p:tav tm="100000">
                                          <p:val>
                                            <p:strVal val="#ppt_x"/>
                                          </p:val>
                                        </p:tav>
                                      </p:tavLst>
                                    </p:anim>
                                    <p:anim calcmode="lin" valueType="num">
                                      <p:cBhvr>
                                        <p:cTn id="34" dur="500" fill="hold"/>
                                        <p:tgtEl>
                                          <p:spTgt spid="2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5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anim calcmode="lin" valueType="num">
                                      <p:cBhvr>
                                        <p:cTn id="38" dur="500" fill="hold"/>
                                        <p:tgtEl>
                                          <p:spTgt spid="13"/>
                                        </p:tgtEl>
                                        <p:attrNameLst>
                                          <p:attrName>ppt_x</p:attrName>
                                        </p:attrNameLst>
                                      </p:cBhvr>
                                      <p:tavLst>
                                        <p:tav tm="0">
                                          <p:val>
                                            <p:strVal val="#ppt_x"/>
                                          </p:val>
                                        </p:tav>
                                        <p:tav tm="100000">
                                          <p:val>
                                            <p:strVal val="#ppt_x"/>
                                          </p:val>
                                        </p:tav>
                                      </p:tavLst>
                                    </p:anim>
                                    <p:anim calcmode="lin" valueType="num">
                                      <p:cBhvr>
                                        <p:cTn id="39" dur="500" fill="hold"/>
                                        <p:tgtEl>
                                          <p:spTgt spid="13"/>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50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anim calcmode="lin" valueType="num">
                                      <p:cBhvr>
                                        <p:cTn id="43" dur="500" fill="hold"/>
                                        <p:tgtEl>
                                          <p:spTgt spid="21"/>
                                        </p:tgtEl>
                                        <p:attrNameLst>
                                          <p:attrName>ppt_x</p:attrName>
                                        </p:attrNameLst>
                                      </p:cBhvr>
                                      <p:tavLst>
                                        <p:tav tm="0">
                                          <p:val>
                                            <p:strVal val="#ppt_x"/>
                                          </p:val>
                                        </p:tav>
                                        <p:tav tm="100000">
                                          <p:val>
                                            <p:strVal val="#ppt_x"/>
                                          </p:val>
                                        </p:tav>
                                      </p:tavLst>
                                    </p:anim>
                                    <p:anim calcmode="lin" valueType="num">
                                      <p:cBhvr>
                                        <p:cTn id="44" dur="500" fill="hold"/>
                                        <p:tgtEl>
                                          <p:spTgt spid="21"/>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60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anim calcmode="lin" valueType="num">
                                      <p:cBhvr>
                                        <p:cTn id="48" dur="500" fill="hold"/>
                                        <p:tgtEl>
                                          <p:spTgt spid="14"/>
                                        </p:tgtEl>
                                        <p:attrNameLst>
                                          <p:attrName>ppt_x</p:attrName>
                                        </p:attrNameLst>
                                      </p:cBhvr>
                                      <p:tavLst>
                                        <p:tav tm="0">
                                          <p:val>
                                            <p:strVal val="#ppt_x"/>
                                          </p:val>
                                        </p:tav>
                                        <p:tav tm="100000">
                                          <p:val>
                                            <p:strVal val="#ppt_x"/>
                                          </p:val>
                                        </p:tav>
                                      </p:tavLst>
                                    </p:anim>
                                    <p:anim calcmode="lin" valueType="num">
                                      <p:cBhvr>
                                        <p:cTn id="49" dur="500" fill="hold"/>
                                        <p:tgtEl>
                                          <p:spTgt spid="14"/>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60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anim calcmode="lin" valueType="num">
                                      <p:cBhvr>
                                        <p:cTn id="53" dur="500" fill="hold"/>
                                        <p:tgtEl>
                                          <p:spTgt spid="22"/>
                                        </p:tgtEl>
                                        <p:attrNameLst>
                                          <p:attrName>ppt_x</p:attrName>
                                        </p:attrNameLst>
                                      </p:cBhvr>
                                      <p:tavLst>
                                        <p:tav tm="0">
                                          <p:val>
                                            <p:strVal val="#ppt_x"/>
                                          </p:val>
                                        </p:tav>
                                        <p:tav tm="100000">
                                          <p:val>
                                            <p:strVal val="#ppt_x"/>
                                          </p:val>
                                        </p:tav>
                                      </p:tavLst>
                                    </p:anim>
                                    <p:anim calcmode="lin" valueType="num">
                                      <p:cBhvr>
                                        <p:cTn id="54" dur="500" fill="hold"/>
                                        <p:tgtEl>
                                          <p:spTgt spid="22"/>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70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500"/>
                                        <p:tgtEl>
                                          <p:spTgt spid="15"/>
                                        </p:tgtEl>
                                      </p:cBhvr>
                                    </p:animEffect>
                                    <p:anim calcmode="lin" valueType="num">
                                      <p:cBhvr>
                                        <p:cTn id="58" dur="500" fill="hold"/>
                                        <p:tgtEl>
                                          <p:spTgt spid="15"/>
                                        </p:tgtEl>
                                        <p:attrNameLst>
                                          <p:attrName>ppt_x</p:attrName>
                                        </p:attrNameLst>
                                      </p:cBhvr>
                                      <p:tavLst>
                                        <p:tav tm="0">
                                          <p:val>
                                            <p:strVal val="#ppt_x"/>
                                          </p:val>
                                        </p:tav>
                                        <p:tav tm="100000">
                                          <p:val>
                                            <p:strVal val="#ppt_x"/>
                                          </p:val>
                                        </p:tav>
                                      </p:tavLst>
                                    </p:anim>
                                    <p:anim calcmode="lin" valueType="num">
                                      <p:cBhvr>
                                        <p:cTn id="59" dur="500" fill="hold"/>
                                        <p:tgtEl>
                                          <p:spTgt spid="15"/>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70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500"/>
                                        <p:tgtEl>
                                          <p:spTgt spid="23"/>
                                        </p:tgtEl>
                                      </p:cBhvr>
                                    </p:animEffect>
                                    <p:anim calcmode="lin" valueType="num">
                                      <p:cBhvr>
                                        <p:cTn id="63" dur="500" fill="hold"/>
                                        <p:tgtEl>
                                          <p:spTgt spid="23"/>
                                        </p:tgtEl>
                                        <p:attrNameLst>
                                          <p:attrName>ppt_x</p:attrName>
                                        </p:attrNameLst>
                                      </p:cBhvr>
                                      <p:tavLst>
                                        <p:tav tm="0">
                                          <p:val>
                                            <p:strVal val="#ppt_x"/>
                                          </p:val>
                                        </p:tav>
                                        <p:tav tm="100000">
                                          <p:val>
                                            <p:strVal val="#ppt_x"/>
                                          </p:val>
                                        </p:tav>
                                      </p:tavLst>
                                    </p:anim>
                                    <p:anim calcmode="lin" valueType="num">
                                      <p:cBhvr>
                                        <p:cTn id="64" dur="500" fill="hold"/>
                                        <p:tgtEl>
                                          <p:spTgt spid="23"/>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800"/>
                                  </p:stCondLst>
                                  <p:childTnLst>
                                    <p:set>
                                      <p:cBhvr>
                                        <p:cTn id="66" dur="1" fill="hold">
                                          <p:stCondLst>
                                            <p:cond delay="0"/>
                                          </p:stCondLst>
                                        </p:cTn>
                                        <p:tgtEl>
                                          <p:spTgt spid="16"/>
                                        </p:tgtEl>
                                        <p:attrNameLst>
                                          <p:attrName>style.visibility</p:attrName>
                                        </p:attrNameLst>
                                      </p:cBhvr>
                                      <p:to>
                                        <p:strVal val="visible"/>
                                      </p:to>
                                    </p:set>
                                    <p:animEffect transition="in" filter="fade">
                                      <p:cBhvr>
                                        <p:cTn id="67" dur="500"/>
                                        <p:tgtEl>
                                          <p:spTgt spid="16"/>
                                        </p:tgtEl>
                                      </p:cBhvr>
                                    </p:animEffect>
                                    <p:anim calcmode="lin" valueType="num">
                                      <p:cBhvr>
                                        <p:cTn id="68" dur="500" fill="hold"/>
                                        <p:tgtEl>
                                          <p:spTgt spid="16"/>
                                        </p:tgtEl>
                                        <p:attrNameLst>
                                          <p:attrName>ppt_x</p:attrName>
                                        </p:attrNameLst>
                                      </p:cBhvr>
                                      <p:tavLst>
                                        <p:tav tm="0">
                                          <p:val>
                                            <p:strVal val="#ppt_x"/>
                                          </p:val>
                                        </p:tav>
                                        <p:tav tm="100000">
                                          <p:val>
                                            <p:strVal val="#ppt_x"/>
                                          </p:val>
                                        </p:tav>
                                      </p:tavLst>
                                    </p:anim>
                                    <p:anim calcmode="lin" valueType="num">
                                      <p:cBhvr>
                                        <p:cTn id="69" dur="500" fill="hold"/>
                                        <p:tgtEl>
                                          <p:spTgt spid="16"/>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80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anim calcmode="lin" valueType="num">
                                      <p:cBhvr>
                                        <p:cTn id="73" dur="500" fill="hold"/>
                                        <p:tgtEl>
                                          <p:spTgt spid="24"/>
                                        </p:tgtEl>
                                        <p:attrNameLst>
                                          <p:attrName>ppt_x</p:attrName>
                                        </p:attrNameLst>
                                      </p:cBhvr>
                                      <p:tavLst>
                                        <p:tav tm="0">
                                          <p:val>
                                            <p:strVal val="#ppt_x"/>
                                          </p:val>
                                        </p:tav>
                                        <p:tav tm="100000">
                                          <p:val>
                                            <p:strVal val="#ppt_x"/>
                                          </p:val>
                                        </p:tav>
                                      </p:tavLst>
                                    </p:anim>
                                    <p:anim calcmode="lin" valueType="num">
                                      <p:cBhvr>
                                        <p:cTn id="74" dur="500" fill="hold"/>
                                        <p:tgtEl>
                                          <p:spTgt spid="24"/>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900"/>
                                  </p:stCondLst>
                                  <p:childTnLst>
                                    <p:set>
                                      <p:cBhvr>
                                        <p:cTn id="76" dur="1" fill="hold">
                                          <p:stCondLst>
                                            <p:cond delay="0"/>
                                          </p:stCondLst>
                                        </p:cTn>
                                        <p:tgtEl>
                                          <p:spTgt spid="17"/>
                                        </p:tgtEl>
                                        <p:attrNameLst>
                                          <p:attrName>style.visibility</p:attrName>
                                        </p:attrNameLst>
                                      </p:cBhvr>
                                      <p:to>
                                        <p:strVal val="visible"/>
                                      </p:to>
                                    </p:set>
                                    <p:animEffect transition="in" filter="fade">
                                      <p:cBhvr>
                                        <p:cTn id="77" dur="500"/>
                                        <p:tgtEl>
                                          <p:spTgt spid="17"/>
                                        </p:tgtEl>
                                      </p:cBhvr>
                                    </p:animEffect>
                                    <p:anim calcmode="lin" valueType="num">
                                      <p:cBhvr>
                                        <p:cTn id="78" dur="500" fill="hold"/>
                                        <p:tgtEl>
                                          <p:spTgt spid="17"/>
                                        </p:tgtEl>
                                        <p:attrNameLst>
                                          <p:attrName>ppt_x</p:attrName>
                                        </p:attrNameLst>
                                      </p:cBhvr>
                                      <p:tavLst>
                                        <p:tav tm="0">
                                          <p:val>
                                            <p:strVal val="#ppt_x"/>
                                          </p:val>
                                        </p:tav>
                                        <p:tav tm="100000">
                                          <p:val>
                                            <p:strVal val="#ppt_x"/>
                                          </p:val>
                                        </p:tav>
                                      </p:tavLst>
                                    </p:anim>
                                    <p:anim calcmode="lin" valueType="num">
                                      <p:cBhvr>
                                        <p:cTn id="79" dur="500" fill="hold"/>
                                        <p:tgtEl>
                                          <p:spTgt spid="17"/>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900"/>
                                  </p:stCondLst>
                                  <p:childTnLst>
                                    <p:set>
                                      <p:cBhvr>
                                        <p:cTn id="81" dur="1" fill="hold">
                                          <p:stCondLst>
                                            <p:cond delay="0"/>
                                          </p:stCondLst>
                                        </p:cTn>
                                        <p:tgtEl>
                                          <p:spTgt spid="25"/>
                                        </p:tgtEl>
                                        <p:attrNameLst>
                                          <p:attrName>style.visibility</p:attrName>
                                        </p:attrNameLst>
                                      </p:cBhvr>
                                      <p:to>
                                        <p:strVal val="visible"/>
                                      </p:to>
                                    </p:set>
                                    <p:animEffect transition="in" filter="fade">
                                      <p:cBhvr>
                                        <p:cTn id="82" dur="500"/>
                                        <p:tgtEl>
                                          <p:spTgt spid="25"/>
                                        </p:tgtEl>
                                      </p:cBhvr>
                                    </p:animEffect>
                                    <p:anim calcmode="lin" valueType="num">
                                      <p:cBhvr>
                                        <p:cTn id="83" dur="500" fill="hold"/>
                                        <p:tgtEl>
                                          <p:spTgt spid="25"/>
                                        </p:tgtEl>
                                        <p:attrNameLst>
                                          <p:attrName>ppt_x</p:attrName>
                                        </p:attrNameLst>
                                      </p:cBhvr>
                                      <p:tavLst>
                                        <p:tav tm="0">
                                          <p:val>
                                            <p:strVal val="#ppt_x"/>
                                          </p:val>
                                        </p:tav>
                                        <p:tav tm="100000">
                                          <p:val>
                                            <p:strVal val="#ppt_x"/>
                                          </p:val>
                                        </p:tav>
                                      </p:tavLst>
                                    </p:anim>
                                    <p:anim calcmode="lin" valueType="num">
                                      <p:cBhvr>
                                        <p:cTn id="84" dur="5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p:bldP spid="19" grpId="0"/>
      <p:bldP spid="20" grpId="0"/>
      <p:bldP spid="21" grpId="0"/>
      <p:bldP spid="22" grpId="0"/>
      <p:bldP spid="23" grpId="0"/>
      <p:bldP spid="24" grpId="0"/>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822E0A1-FD65-4E73-A0A0-61AC0A5422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93D7D0F0-9543-4D07-A69C-93D46A947CDC}"/>
              </a:ext>
            </a:extLst>
          </p:cNvPr>
          <p:cNvSpPr/>
          <p:nvPr/>
        </p:nvSpPr>
        <p:spPr>
          <a:xfrm>
            <a:off x="0" y="0"/>
            <a:ext cx="12191999" cy="649224"/>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0C53816-B5F8-49F4-A665-923A709AAC25}"/>
              </a:ext>
            </a:extLst>
          </p:cNvPr>
          <p:cNvSpPr txBox="1"/>
          <p:nvPr/>
        </p:nvSpPr>
        <p:spPr>
          <a:xfrm>
            <a:off x="219456" y="72649"/>
            <a:ext cx="1133856" cy="503926"/>
          </a:xfrm>
          <a:prstGeom prst="rect">
            <a:avLst/>
          </a:prstGeom>
          <a:noFill/>
        </p:spPr>
        <p:txBody>
          <a:bodyPr wrap="square" rtlCol="0">
            <a:prstTxWarp prst="textDeflate">
              <a:avLst/>
            </a:prstTxWarp>
            <a:spAutoFit/>
          </a:bodyPr>
          <a:lstStyle/>
          <a:p>
            <a:r>
              <a:rPr lang="en-US" sz="2800" b="1">
                <a:solidFill>
                  <a:srgbClr val="FF0000"/>
                </a:solidFill>
                <a:latin typeface="Bebas Neue" panose="00000500000000000000" pitchFamily="50" charset="0"/>
              </a:rPr>
              <a:t>GROUP 1</a:t>
            </a:r>
          </a:p>
        </p:txBody>
      </p:sp>
      <p:sp>
        <p:nvSpPr>
          <p:cNvPr id="12" name="TextBox 11">
            <a:extLst>
              <a:ext uri="{FF2B5EF4-FFF2-40B4-BE49-F238E27FC236}">
                <a16:creationId xmlns:a16="http://schemas.microsoft.com/office/drawing/2014/main" id="{C7D9D235-7B60-48D1-9526-288D70ADD012}"/>
              </a:ext>
            </a:extLst>
          </p:cNvPr>
          <p:cNvSpPr txBox="1"/>
          <p:nvPr/>
        </p:nvSpPr>
        <p:spPr>
          <a:xfrm>
            <a:off x="1572767" y="139946"/>
            <a:ext cx="1133856" cy="369332"/>
          </a:xfrm>
          <a:prstGeom prst="rect">
            <a:avLst/>
          </a:prstGeom>
          <a:noFill/>
        </p:spPr>
        <p:txBody>
          <a:bodyPr wrap="square" rtlCol="0">
            <a:spAutoFit/>
          </a:bodyPr>
          <a:lstStyle/>
          <a:p>
            <a:r>
              <a:rPr lang="en-US" b="1">
                <a:solidFill>
                  <a:schemeClr val="bg1"/>
                </a:solidFill>
              </a:rPr>
              <a:t>Trang chủ</a:t>
            </a:r>
          </a:p>
        </p:txBody>
      </p:sp>
      <p:sp>
        <p:nvSpPr>
          <p:cNvPr id="13" name="TextBox 12">
            <a:extLst>
              <a:ext uri="{FF2B5EF4-FFF2-40B4-BE49-F238E27FC236}">
                <a16:creationId xmlns:a16="http://schemas.microsoft.com/office/drawing/2014/main" id="{33F9A6A2-DEE4-4B2D-9174-AA6E6BBFC407}"/>
              </a:ext>
            </a:extLst>
          </p:cNvPr>
          <p:cNvSpPr txBox="1"/>
          <p:nvPr/>
        </p:nvSpPr>
        <p:spPr>
          <a:xfrm>
            <a:off x="2706623" y="139684"/>
            <a:ext cx="1307594" cy="369332"/>
          </a:xfrm>
          <a:prstGeom prst="rect">
            <a:avLst/>
          </a:prstGeom>
          <a:noFill/>
        </p:spPr>
        <p:txBody>
          <a:bodyPr wrap="square" rtlCol="0">
            <a:spAutoFit/>
          </a:bodyPr>
          <a:lstStyle/>
          <a:p>
            <a:r>
              <a:rPr lang="en-US" b="1">
                <a:solidFill>
                  <a:schemeClr val="bg1"/>
                </a:solidFill>
              </a:rPr>
              <a:t>Phim T.hình</a:t>
            </a:r>
          </a:p>
        </p:txBody>
      </p:sp>
      <p:sp>
        <p:nvSpPr>
          <p:cNvPr id="14" name="TextBox 13">
            <a:extLst>
              <a:ext uri="{FF2B5EF4-FFF2-40B4-BE49-F238E27FC236}">
                <a16:creationId xmlns:a16="http://schemas.microsoft.com/office/drawing/2014/main" id="{46936B87-51F5-49FD-A013-360D207CDB51}"/>
              </a:ext>
            </a:extLst>
          </p:cNvPr>
          <p:cNvSpPr txBox="1"/>
          <p:nvPr/>
        </p:nvSpPr>
        <p:spPr>
          <a:xfrm>
            <a:off x="4014216" y="139422"/>
            <a:ext cx="1737359" cy="369332"/>
          </a:xfrm>
          <a:prstGeom prst="rect">
            <a:avLst/>
          </a:prstGeom>
          <a:noFill/>
        </p:spPr>
        <p:txBody>
          <a:bodyPr wrap="square" rtlCol="0">
            <a:spAutoFit/>
          </a:bodyPr>
          <a:lstStyle/>
          <a:p>
            <a:r>
              <a:rPr lang="en-US" b="1">
                <a:solidFill>
                  <a:schemeClr val="bg1"/>
                </a:solidFill>
              </a:rPr>
              <a:t>Mới &amp; Phổ biến</a:t>
            </a:r>
          </a:p>
        </p:txBody>
      </p:sp>
      <p:sp>
        <p:nvSpPr>
          <p:cNvPr id="15" name="TextBox 14">
            <a:extLst>
              <a:ext uri="{FF2B5EF4-FFF2-40B4-BE49-F238E27FC236}">
                <a16:creationId xmlns:a16="http://schemas.microsoft.com/office/drawing/2014/main" id="{8D69773C-26D7-416D-9A17-9C9D7A7EA464}"/>
              </a:ext>
            </a:extLst>
          </p:cNvPr>
          <p:cNvSpPr txBox="1"/>
          <p:nvPr/>
        </p:nvSpPr>
        <p:spPr>
          <a:xfrm>
            <a:off x="5751575" y="139422"/>
            <a:ext cx="2426210" cy="369332"/>
          </a:xfrm>
          <a:prstGeom prst="rect">
            <a:avLst/>
          </a:prstGeom>
          <a:noFill/>
        </p:spPr>
        <p:txBody>
          <a:bodyPr wrap="square" rtlCol="0">
            <a:spAutoFit/>
          </a:bodyPr>
          <a:lstStyle/>
          <a:p>
            <a:r>
              <a:rPr lang="en-US" b="1">
                <a:solidFill>
                  <a:schemeClr val="bg1"/>
                </a:solidFill>
              </a:rPr>
              <a:t>Danh sách của tôi</a:t>
            </a:r>
          </a:p>
        </p:txBody>
      </p:sp>
      <p:pic>
        <p:nvPicPr>
          <p:cNvPr id="16" name="Picture 15">
            <a:extLst>
              <a:ext uri="{FF2B5EF4-FFF2-40B4-BE49-F238E27FC236}">
                <a16:creationId xmlns:a16="http://schemas.microsoft.com/office/drawing/2014/main" id="{44E774EE-373F-45AE-9E1E-AD455D9D1D8C}"/>
              </a:ext>
            </a:extLst>
          </p:cNvPr>
          <p:cNvPicPr>
            <a:picLocks noChangeAspect="1"/>
          </p:cNvPicPr>
          <p:nvPr/>
        </p:nvPicPr>
        <p:blipFill rotWithShape="1">
          <a:blip r:embed="rId3"/>
          <a:srcRect l="80100" t="9781" r="4075" b="84666"/>
          <a:stretch/>
        </p:blipFill>
        <p:spPr>
          <a:xfrm>
            <a:off x="9757373" y="139421"/>
            <a:ext cx="2215171" cy="437153"/>
          </a:xfrm>
          <a:prstGeom prst="rect">
            <a:avLst/>
          </a:prstGeom>
        </p:spPr>
      </p:pic>
      <p:sp>
        <p:nvSpPr>
          <p:cNvPr id="17" name="Rectangle 16">
            <a:extLst>
              <a:ext uri="{FF2B5EF4-FFF2-40B4-BE49-F238E27FC236}">
                <a16:creationId xmlns:a16="http://schemas.microsoft.com/office/drawing/2014/main" id="{28300429-75CB-4D72-8113-F69D900D47BA}"/>
              </a:ext>
            </a:extLst>
          </p:cNvPr>
          <p:cNvSpPr/>
          <p:nvPr/>
        </p:nvSpPr>
        <p:spPr>
          <a:xfrm>
            <a:off x="11329427" y="168987"/>
            <a:ext cx="330608" cy="310202"/>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3B399DBE-6C9A-4F9D-A5C0-8ED4DE77280D}"/>
              </a:ext>
            </a:extLst>
          </p:cNvPr>
          <p:cNvSpPr txBox="1"/>
          <p:nvPr/>
        </p:nvSpPr>
        <p:spPr>
          <a:xfrm>
            <a:off x="529622" y="1503131"/>
            <a:ext cx="5349240" cy="461665"/>
          </a:xfrm>
          <a:prstGeom prst="rect">
            <a:avLst/>
          </a:prstGeom>
          <a:noFill/>
        </p:spPr>
        <p:txBody>
          <a:bodyPr wrap="square" rtlCol="0">
            <a:spAutoFit/>
          </a:bodyPr>
          <a:lstStyle/>
          <a:p>
            <a:r>
              <a:rPr lang="en-US" sz="2400" b="1">
                <a:solidFill>
                  <a:schemeClr val="bg1"/>
                </a:solidFill>
              </a:rPr>
              <a:t>CHỦ ĐỀ | THUYẾT TRÌNH | CHUYÊN ĐỀ 3</a:t>
            </a:r>
          </a:p>
        </p:txBody>
      </p:sp>
      <p:sp>
        <p:nvSpPr>
          <p:cNvPr id="19" name="TextBox 18">
            <a:extLst>
              <a:ext uri="{FF2B5EF4-FFF2-40B4-BE49-F238E27FC236}">
                <a16:creationId xmlns:a16="http://schemas.microsoft.com/office/drawing/2014/main" id="{C9DF4631-B726-4D37-A180-E235CF39BE2C}"/>
              </a:ext>
            </a:extLst>
          </p:cNvPr>
          <p:cNvSpPr txBox="1"/>
          <p:nvPr/>
        </p:nvSpPr>
        <p:spPr>
          <a:xfrm>
            <a:off x="529622" y="2002245"/>
            <a:ext cx="4523232" cy="1938992"/>
          </a:xfrm>
          <a:prstGeom prst="rect">
            <a:avLst/>
          </a:prstGeom>
          <a:noFill/>
        </p:spPr>
        <p:txBody>
          <a:bodyPr wrap="square" rtlCol="0">
            <a:spAutoFit/>
          </a:bodyPr>
          <a:lstStyle/>
          <a:p>
            <a:r>
              <a:rPr lang="en-US" sz="6000" b="1">
                <a:solidFill>
                  <a:schemeClr val="bg1"/>
                </a:solidFill>
              </a:rPr>
              <a:t>TRIẾT HỌC </a:t>
            </a:r>
          </a:p>
          <a:p>
            <a:r>
              <a:rPr lang="en-US" sz="6000" b="1">
                <a:solidFill>
                  <a:schemeClr val="bg1"/>
                </a:solidFill>
              </a:rPr>
              <a:t>MÁC LÊ - NIN</a:t>
            </a:r>
          </a:p>
        </p:txBody>
      </p:sp>
      <p:sp>
        <p:nvSpPr>
          <p:cNvPr id="20" name="TextBox 19">
            <a:extLst>
              <a:ext uri="{FF2B5EF4-FFF2-40B4-BE49-F238E27FC236}">
                <a16:creationId xmlns:a16="http://schemas.microsoft.com/office/drawing/2014/main" id="{0E80C981-AEC2-4649-8B4D-7F46D4B4136C}"/>
              </a:ext>
            </a:extLst>
          </p:cNvPr>
          <p:cNvSpPr txBox="1"/>
          <p:nvPr/>
        </p:nvSpPr>
        <p:spPr>
          <a:xfrm>
            <a:off x="576072" y="3993914"/>
            <a:ext cx="7322754" cy="923330"/>
          </a:xfrm>
          <a:prstGeom prst="rect">
            <a:avLst/>
          </a:prstGeom>
          <a:noFill/>
        </p:spPr>
        <p:txBody>
          <a:bodyPr wrap="square" rtlCol="0">
            <a:spAutoFit/>
          </a:bodyPr>
          <a:lstStyle/>
          <a:p>
            <a:r>
              <a:rPr lang="en-US" b="1">
                <a:solidFill>
                  <a:schemeClr val="bg1"/>
                </a:solidFill>
              </a:rPr>
              <a:t>Nội dung và liên hệ thực tiễn của các quy luật: Quy luật quan hệ sản xuất phù hợp với trình độ phát triển của luật của lực lượng sản xuất; Quan hệ biến chứng giữa cơ sở hạ tầng và kiến trúc thượng tầng</a:t>
            </a:r>
          </a:p>
        </p:txBody>
      </p:sp>
      <p:sp>
        <p:nvSpPr>
          <p:cNvPr id="21" name="TextBox 20">
            <a:extLst>
              <a:ext uri="{FF2B5EF4-FFF2-40B4-BE49-F238E27FC236}">
                <a16:creationId xmlns:a16="http://schemas.microsoft.com/office/drawing/2014/main" id="{2FC14490-6A03-4FCB-881D-2DC93A7F28F1}"/>
              </a:ext>
            </a:extLst>
          </p:cNvPr>
          <p:cNvSpPr txBox="1"/>
          <p:nvPr/>
        </p:nvSpPr>
        <p:spPr>
          <a:xfrm>
            <a:off x="681227" y="5150647"/>
            <a:ext cx="2496312" cy="523220"/>
          </a:xfrm>
          <a:prstGeom prst="rect">
            <a:avLst/>
          </a:prstGeom>
          <a:solidFill>
            <a:srgbClr val="FF0000"/>
          </a:solidFill>
          <a:ln>
            <a:noFill/>
          </a:ln>
        </p:spPr>
        <p:txBody>
          <a:bodyPr wrap="square" rtlCol="0">
            <a:spAutoFit/>
          </a:bodyPr>
          <a:lstStyle/>
          <a:p>
            <a:pPr algn="ctr"/>
            <a:r>
              <a:rPr lang="en-US" sz="2800" b="1">
                <a:solidFill>
                  <a:schemeClr val="bg1"/>
                </a:solidFill>
              </a:rPr>
              <a:t>THUYẾT TRÌNH</a:t>
            </a:r>
          </a:p>
        </p:txBody>
      </p:sp>
      <p:pic>
        <p:nvPicPr>
          <p:cNvPr id="3" name="Picture 2">
            <a:extLst>
              <a:ext uri="{FF2B5EF4-FFF2-40B4-BE49-F238E27FC236}">
                <a16:creationId xmlns:a16="http://schemas.microsoft.com/office/drawing/2014/main" id="{65A551A8-2AA5-4AD0-B786-80AC7A8E85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4453555">
            <a:off x="12710552" y="-119735"/>
            <a:ext cx="700253" cy="887645"/>
          </a:xfrm>
          <a:prstGeom prst="rect">
            <a:avLst/>
          </a:prstGeom>
        </p:spPr>
      </p:pic>
    </p:spTree>
    <p:extLst>
      <p:ext uri="{BB962C8B-B14F-4D97-AF65-F5344CB8AC3E}">
        <p14:creationId xmlns:p14="http://schemas.microsoft.com/office/powerpoint/2010/main" val="16952974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95833E-6 -2.22222E-6 L -0.79388 0.68334 " pathEditMode="relative" rAng="0" ptsTypes="AA">
                                      <p:cBhvr>
                                        <p:cTn id="6" dur="1000" fill="hold"/>
                                        <p:tgtEl>
                                          <p:spTgt spid="3"/>
                                        </p:tgtEl>
                                        <p:attrNameLst>
                                          <p:attrName>ppt_x</p:attrName>
                                          <p:attrName>ppt_y</p:attrName>
                                        </p:attrNameLst>
                                      </p:cBhvr>
                                      <p:rCtr x="-39701" y="3416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D8CC74-6866-4649-AE6A-0FA4A933BC03}"/>
              </a:ext>
            </a:extLst>
          </p:cNvPr>
          <p:cNvPicPr>
            <a:picLocks noChangeAspect="1"/>
          </p:cNvPicPr>
          <p:nvPr/>
        </p:nvPicPr>
        <p:blipFill>
          <a:blip r:embed="rId2"/>
          <a:stretch>
            <a:fillRect/>
          </a:stretch>
        </p:blipFill>
        <p:spPr>
          <a:xfrm>
            <a:off x="0" y="-17295"/>
            <a:ext cx="12192000" cy="6875295"/>
          </a:xfrm>
          <a:prstGeom prst="rect">
            <a:avLst/>
          </a:prstGeom>
        </p:spPr>
      </p:pic>
      <p:sp>
        <p:nvSpPr>
          <p:cNvPr id="6" name="Rectangle 5">
            <a:extLst>
              <a:ext uri="{FF2B5EF4-FFF2-40B4-BE49-F238E27FC236}">
                <a16:creationId xmlns:a16="http://schemas.microsoft.com/office/drawing/2014/main" id="{EE78773A-3855-460D-9887-FD16F3A158B1}"/>
              </a:ext>
            </a:extLst>
          </p:cNvPr>
          <p:cNvSpPr/>
          <p:nvPr/>
        </p:nvSpPr>
        <p:spPr>
          <a:xfrm>
            <a:off x="0" y="0"/>
            <a:ext cx="12191999" cy="649224"/>
          </a:xfrm>
          <a:prstGeom prst="rect">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6C06865-7080-4D82-97E8-ADB3ED582C49}"/>
              </a:ext>
            </a:extLst>
          </p:cNvPr>
          <p:cNvSpPr txBox="1"/>
          <p:nvPr/>
        </p:nvSpPr>
        <p:spPr>
          <a:xfrm>
            <a:off x="219456" y="72649"/>
            <a:ext cx="1133856" cy="503926"/>
          </a:xfrm>
          <a:prstGeom prst="rect">
            <a:avLst/>
          </a:prstGeom>
          <a:noFill/>
        </p:spPr>
        <p:txBody>
          <a:bodyPr wrap="square" rtlCol="0">
            <a:prstTxWarp prst="textDeflate">
              <a:avLst/>
            </a:prstTxWarp>
            <a:spAutoFit/>
          </a:bodyPr>
          <a:lstStyle/>
          <a:p>
            <a:r>
              <a:rPr lang="en-US" sz="2800" b="1">
                <a:solidFill>
                  <a:srgbClr val="FF0000"/>
                </a:solidFill>
                <a:latin typeface="Bebas Neue" panose="00000500000000000000" pitchFamily="50" charset="0"/>
              </a:rPr>
              <a:t>GROUP 1</a:t>
            </a:r>
          </a:p>
        </p:txBody>
      </p:sp>
      <p:sp>
        <p:nvSpPr>
          <p:cNvPr id="8" name="TextBox 7">
            <a:extLst>
              <a:ext uri="{FF2B5EF4-FFF2-40B4-BE49-F238E27FC236}">
                <a16:creationId xmlns:a16="http://schemas.microsoft.com/office/drawing/2014/main" id="{6F1057AB-12BC-455D-8F52-45D7BD822340}"/>
              </a:ext>
            </a:extLst>
          </p:cNvPr>
          <p:cNvSpPr txBox="1"/>
          <p:nvPr/>
        </p:nvSpPr>
        <p:spPr>
          <a:xfrm>
            <a:off x="1572767" y="139946"/>
            <a:ext cx="1133856" cy="369332"/>
          </a:xfrm>
          <a:prstGeom prst="rect">
            <a:avLst/>
          </a:prstGeom>
          <a:noFill/>
        </p:spPr>
        <p:txBody>
          <a:bodyPr wrap="square" rtlCol="0">
            <a:spAutoFit/>
          </a:bodyPr>
          <a:lstStyle/>
          <a:p>
            <a:r>
              <a:rPr lang="en-US" b="1">
                <a:solidFill>
                  <a:schemeClr val="bg1"/>
                </a:solidFill>
              </a:rPr>
              <a:t>Trang chủ</a:t>
            </a:r>
          </a:p>
        </p:txBody>
      </p:sp>
      <p:sp>
        <p:nvSpPr>
          <p:cNvPr id="9" name="TextBox 8">
            <a:extLst>
              <a:ext uri="{FF2B5EF4-FFF2-40B4-BE49-F238E27FC236}">
                <a16:creationId xmlns:a16="http://schemas.microsoft.com/office/drawing/2014/main" id="{1F7F34D4-97DE-4F30-A3C0-5BC1E5C5556F}"/>
              </a:ext>
            </a:extLst>
          </p:cNvPr>
          <p:cNvSpPr txBox="1"/>
          <p:nvPr/>
        </p:nvSpPr>
        <p:spPr>
          <a:xfrm>
            <a:off x="2706623" y="139684"/>
            <a:ext cx="1307594" cy="369332"/>
          </a:xfrm>
          <a:prstGeom prst="rect">
            <a:avLst/>
          </a:prstGeom>
          <a:noFill/>
        </p:spPr>
        <p:txBody>
          <a:bodyPr wrap="square" rtlCol="0">
            <a:spAutoFit/>
          </a:bodyPr>
          <a:lstStyle/>
          <a:p>
            <a:r>
              <a:rPr lang="en-US" b="1">
                <a:solidFill>
                  <a:schemeClr val="bg1"/>
                </a:solidFill>
              </a:rPr>
              <a:t>Phim T.hình</a:t>
            </a:r>
          </a:p>
        </p:txBody>
      </p:sp>
      <p:sp>
        <p:nvSpPr>
          <p:cNvPr id="10" name="TextBox 9">
            <a:extLst>
              <a:ext uri="{FF2B5EF4-FFF2-40B4-BE49-F238E27FC236}">
                <a16:creationId xmlns:a16="http://schemas.microsoft.com/office/drawing/2014/main" id="{C21C3E19-2B61-4477-A30D-C36FB39BB932}"/>
              </a:ext>
            </a:extLst>
          </p:cNvPr>
          <p:cNvSpPr txBox="1"/>
          <p:nvPr/>
        </p:nvSpPr>
        <p:spPr>
          <a:xfrm>
            <a:off x="4014216" y="139422"/>
            <a:ext cx="1737359" cy="369332"/>
          </a:xfrm>
          <a:prstGeom prst="rect">
            <a:avLst/>
          </a:prstGeom>
          <a:noFill/>
        </p:spPr>
        <p:txBody>
          <a:bodyPr wrap="square" rtlCol="0">
            <a:spAutoFit/>
          </a:bodyPr>
          <a:lstStyle/>
          <a:p>
            <a:r>
              <a:rPr lang="en-US" b="1">
                <a:solidFill>
                  <a:schemeClr val="bg1"/>
                </a:solidFill>
              </a:rPr>
              <a:t>Mới &amp; Phổ biến</a:t>
            </a:r>
          </a:p>
        </p:txBody>
      </p:sp>
      <p:sp>
        <p:nvSpPr>
          <p:cNvPr id="11" name="TextBox 10">
            <a:extLst>
              <a:ext uri="{FF2B5EF4-FFF2-40B4-BE49-F238E27FC236}">
                <a16:creationId xmlns:a16="http://schemas.microsoft.com/office/drawing/2014/main" id="{7670133C-C8B5-4911-9823-F889F07E290E}"/>
              </a:ext>
            </a:extLst>
          </p:cNvPr>
          <p:cNvSpPr txBox="1"/>
          <p:nvPr/>
        </p:nvSpPr>
        <p:spPr>
          <a:xfrm>
            <a:off x="5751575" y="139422"/>
            <a:ext cx="2426210" cy="369332"/>
          </a:xfrm>
          <a:prstGeom prst="rect">
            <a:avLst/>
          </a:prstGeom>
          <a:noFill/>
        </p:spPr>
        <p:txBody>
          <a:bodyPr wrap="square" rtlCol="0">
            <a:spAutoFit/>
          </a:bodyPr>
          <a:lstStyle/>
          <a:p>
            <a:r>
              <a:rPr lang="en-US" b="1">
                <a:solidFill>
                  <a:schemeClr val="bg1"/>
                </a:solidFill>
              </a:rPr>
              <a:t>Danh sách của tôi</a:t>
            </a:r>
          </a:p>
        </p:txBody>
      </p:sp>
      <p:pic>
        <p:nvPicPr>
          <p:cNvPr id="12" name="Picture 11">
            <a:extLst>
              <a:ext uri="{FF2B5EF4-FFF2-40B4-BE49-F238E27FC236}">
                <a16:creationId xmlns:a16="http://schemas.microsoft.com/office/drawing/2014/main" id="{F97294E2-B90B-405B-8C1C-7386D50E0BAF}"/>
              </a:ext>
            </a:extLst>
          </p:cNvPr>
          <p:cNvPicPr>
            <a:picLocks noChangeAspect="1"/>
          </p:cNvPicPr>
          <p:nvPr/>
        </p:nvPicPr>
        <p:blipFill rotWithShape="1">
          <a:blip r:embed="rId3"/>
          <a:srcRect l="80100" t="9781" r="4075" b="84666"/>
          <a:stretch/>
        </p:blipFill>
        <p:spPr>
          <a:xfrm>
            <a:off x="9757373" y="139421"/>
            <a:ext cx="2215171" cy="437153"/>
          </a:xfrm>
          <a:prstGeom prst="rect">
            <a:avLst/>
          </a:prstGeom>
        </p:spPr>
      </p:pic>
      <p:sp>
        <p:nvSpPr>
          <p:cNvPr id="13" name="Rectangle 12">
            <a:extLst>
              <a:ext uri="{FF2B5EF4-FFF2-40B4-BE49-F238E27FC236}">
                <a16:creationId xmlns:a16="http://schemas.microsoft.com/office/drawing/2014/main" id="{292172F6-4199-4239-8901-D986D0B3E132}"/>
              </a:ext>
            </a:extLst>
          </p:cNvPr>
          <p:cNvSpPr/>
          <p:nvPr/>
        </p:nvSpPr>
        <p:spPr>
          <a:xfrm>
            <a:off x="0" y="5215326"/>
            <a:ext cx="12191999" cy="1642674"/>
          </a:xfrm>
          <a:prstGeom prst="rect">
            <a:avLst/>
          </a:prstGeom>
          <a:solidFill>
            <a:srgbClr val="0101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DEF5DAE-2216-432A-AEC9-69564963D2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08" y="5330978"/>
            <a:ext cx="3207747" cy="746409"/>
          </a:xfrm>
          <a:prstGeom prst="rect">
            <a:avLst/>
          </a:prstGeom>
        </p:spPr>
      </p:pic>
      <p:pic>
        <p:nvPicPr>
          <p:cNvPr id="17" name="Picture 16">
            <a:extLst>
              <a:ext uri="{FF2B5EF4-FFF2-40B4-BE49-F238E27FC236}">
                <a16:creationId xmlns:a16="http://schemas.microsoft.com/office/drawing/2014/main" id="{A1D40649-11EB-4448-ACCC-59B532B9545C}"/>
              </a:ext>
            </a:extLst>
          </p:cNvPr>
          <p:cNvPicPr>
            <a:picLocks noChangeAspect="1"/>
          </p:cNvPicPr>
          <p:nvPr/>
        </p:nvPicPr>
        <p:blipFill rotWithShape="1">
          <a:blip r:embed="rId5">
            <a:extLst>
              <a:ext uri="{28A0092B-C50C-407E-A947-70E740481C1C}">
                <a14:useLocalDpi xmlns:a14="http://schemas.microsoft.com/office/drawing/2010/main" val="0"/>
              </a:ext>
            </a:extLst>
          </a:blip>
          <a:srcRect r="30137"/>
          <a:stretch/>
        </p:blipFill>
        <p:spPr>
          <a:xfrm>
            <a:off x="100309" y="6082633"/>
            <a:ext cx="2974346" cy="702718"/>
          </a:xfrm>
          <a:prstGeom prst="rect">
            <a:avLst/>
          </a:prstGeom>
        </p:spPr>
      </p:pic>
      <p:pic>
        <p:nvPicPr>
          <p:cNvPr id="21" name="Picture 20">
            <a:extLst>
              <a:ext uri="{FF2B5EF4-FFF2-40B4-BE49-F238E27FC236}">
                <a16:creationId xmlns:a16="http://schemas.microsoft.com/office/drawing/2014/main" id="{A203C47F-C909-4267-BAAC-E2D1666C2CF0}"/>
              </a:ext>
            </a:extLst>
          </p:cNvPr>
          <p:cNvPicPr>
            <a:picLocks noChangeAspect="1"/>
          </p:cNvPicPr>
          <p:nvPr/>
        </p:nvPicPr>
        <p:blipFill rotWithShape="1">
          <a:blip r:embed="rId6"/>
          <a:srcRect l="3214" t="46875" r="14503" b="967"/>
          <a:stretch/>
        </p:blipFill>
        <p:spPr>
          <a:xfrm>
            <a:off x="5956926" y="5375101"/>
            <a:ext cx="1545336" cy="282570"/>
          </a:xfrm>
          <a:prstGeom prst="rect">
            <a:avLst/>
          </a:prstGeom>
        </p:spPr>
      </p:pic>
      <p:sp>
        <p:nvSpPr>
          <p:cNvPr id="22" name="TextBox 21">
            <a:extLst>
              <a:ext uri="{FF2B5EF4-FFF2-40B4-BE49-F238E27FC236}">
                <a16:creationId xmlns:a16="http://schemas.microsoft.com/office/drawing/2014/main" id="{0CE8F33C-1210-4CBB-A6A6-B0C986A69D2A}"/>
              </a:ext>
            </a:extLst>
          </p:cNvPr>
          <p:cNvSpPr txBox="1"/>
          <p:nvPr/>
        </p:nvSpPr>
        <p:spPr>
          <a:xfrm>
            <a:off x="3245094" y="5390666"/>
            <a:ext cx="2680466" cy="307777"/>
          </a:xfrm>
          <a:prstGeom prst="rect">
            <a:avLst/>
          </a:prstGeom>
          <a:noFill/>
        </p:spPr>
        <p:txBody>
          <a:bodyPr wrap="square" rtlCol="0">
            <a:spAutoFit/>
          </a:bodyPr>
          <a:lstStyle/>
          <a:p>
            <a:r>
              <a:rPr lang="en-US" sz="1400" b="1">
                <a:solidFill>
                  <a:schemeClr val="accent6">
                    <a:lumMod val="60000"/>
                    <a:lumOff val="40000"/>
                  </a:schemeClr>
                </a:solidFill>
              </a:rPr>
              <a:t>100% âm thanh không hề giả trân</a:t>
            </a:r>
          </a:p>
        </p:txBody>
      </p:sp>
      <p:sp>
        <p:nvSpPr>
          <p:cNvPr id="23" name="TextBox 22">
            <a:extLst>
              <a:ext uri="{FF2B5EF4-FFF2-40B4-BE49-F238E27FC236}">
                <a16:creationId xmlns:a16="http://schemas.microsoft.com/office/drawing/2014/main" id="{327FFA79-E9B5-4175-B9A2-94F38F602F66}"/>
              </a:ext>
            </a:extLst>
          </p:cNvPr>
          <p:cNvSpPr txBox="1"/>
          <p:nvPr/>
        </p:nvSpPr>
        <p:spPr>
          <a:xfrm>
            <a:off x="3233780" y="5624058"/>
            <a:ext cx="4379976" cy="1077218"/>
          </a:xfrm>
          <a:prstGeom prst="rect">
            <a:avLst/>
          </a:prstGeom>
          <a:noFill/>
        </p:spPr>
        <p:txBody>
          <a:bodyPr wrap="square" rtlCol="0">
            <a:spAutoFit/>
          </a:bodyPr>
          <a:lstStyle/>
          <a:p>
            <a:r>
              <a:rPr lang="en-US" sz="1600" b="1">
                <a:solidFill>
                  <a:schemeClr val="bg1"/>
                </a:solidFill>
              </a:rPr>
              <a:t>Quy luật quan hệ sản xuất phù hợp với trình độ phát triển cuatr lực lượng sản xuất. Quan hệ biến chứng giữa cơ sở hạ tầng và kiến trúc thượng tầng</a:t>
            </a:r>
          </a:p>
        </p:txBody>
      </p:sp>
      <p:sp>
        <p:nvSpPr>
          <p:cNvPr id="24" name="TextBox 23">
            <a:extLst>
              <a:ext uri="{FF2B5EF4-FFF2-40B4-BE49-F238E27FC236}">
                <a16:creationId xmlns:a16="http://schemas.microsoft.com/office/drawing/2014/main" id="{0E8CE390-28EB-481B-8651-90A6E728EF87}"/>
              </a:ext>
            </a:extLst>
          </p:cNvPr>
          <p:cNvSpPr txBox="1"/>
          <p:nvPr/>
        </p:nvSpPr>
        <p:spPr>
          <a:xfrm>
            <a:off x="9230619" y="5406007"/>
            <a:ext cx="2155434" cy="1077218"/>
          </a:xfrm>
          <a:prstGeom prst="rect">
            <a:avLst/>
          </a:prstGeom>
          <a:noFill/>
        </p:spPr>
        <p:txBody>
          <a:bodyPr wrap="square" rtlCol="0">
            <a:spAutoFit/>
          </a:bodyPr>
          <a:lstStyle/>
          <a:p>
            <a:r>
              <a:rPr lang="en-US" sz="1600">
                <a:solidFill>
                  <a:schemeClr val="bg1"/>
                </a:solidFill>
                <a:cs typeface="Arial" panose="020B0604020202020204" pitchFamily="34" charset="0"/>
              </a:rPr>
              <a:t>Chuyên đề: 3</a:t>
            </a:r>
          </a:p>
          <a:p>
            <a:r>
              <a:rPr lang="en-US" sz="1600">
                <a:solidFill>
                  <a:schemeClr val="bg1"/>
                </a:solidFill>
                <a:cs typeface="Arial" panose="020B0604020202020204" pitchFamily="34" charset="0"/>
              </a:rPr>
              <a:t>6 câu hỏi</a:t>
            </a:r>
          </a:p>
          <a:p>
            <a:r>
              <a:rPr lang="en-US" sz="1600">
                <a:solidFill>
                  <a:schemeClr val="bg1"/>
                </a:solidFill>
                <a:cs typeface="Arial" panose="020B0604020202020204" pitchFamily="34" charset="0"/>
              </a:rPr>
              <a:t>Trình bày: Nhóm 1</a:t>
            </a:r>
          </a:p>
          <a:p>
            <a:r>
              <a:rPr lang="en-US" sz="1600">
                <a:solidFill>
                  <a:schemeClr val="bg1"/>
                </a:solidFill>
                <a:cs typeface="Arial" panose="020B0604020202020204" pitchFamily="34" charset="0"/>
              </a:rPr>
              <a:t>Nhóm 1: 8 thành viên</a:t>
            </a:r>
          </a:p>
        </p:txBody>
      </p:sp>
      <p:pic>
        <p:nvPicPr>
          <p:cNvPr id="26" name="Picture 25">
            <a:extLst>
              <a:ext uri="{FF2B5EF4-FFF2-40B4-BE49-F238E27FC236}">
                <a16:creationId xmlns:a16="http://schemas.microsoft.com/office/drawing/2014/main" id="{DB936829-906C-48FA-87F4-5A4899AF5B4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4461" y="3692150"/>
            <a:ext cx="358135" cy="649224"/>
          </a:xfrm>
          <a:prstGeom prst="rect">
            <a:avLst/>
          </a:prstGeom>
        </p:spPr>
      </p:pic>
      <p:sp>
        <p:nvSpPr>
          <p:cNvPr id="27" name="TextBox 26">
            <a:extLst>
              <a:ext uri="{FF2B5EF4-FFF2-40B4-BE49-F238E27FC236}">
                <a16:creationId xmlns:a16="http://schemas.microsoft.com/office/drawing/2014/main" id="{FC3BAF94-351B-41FF-AD14-FFFB7A2C3FB5}"/>
              </a:ext>
            </a:extLst>
          </p:cNvPr>
          <p:cNvSpPr txBox="1"/>
          <p:nvPr/>
        </p:nvSpPr>
        <p:spPr>
          <a:xfrm>
            <a:off x="1092596" y="4009400"/>
            <a:ext cx="1856232" cy="400110"/>
          </a:xfrm>
          <a:prstGeom prst="rect">
            <a:avLst/>
          </a:prstGeom>
          <a:noFill/>
        </p:spPr>
        <p:txBody>
          <a:bodyPr wrap="square" rtlCol="0">
            <a:spAutoFit/>
          </a:bodyPr>
          <a:lstStyle/>
          <a:p>
            <a:r>
              <a:rPr lang="en-US" sz="2000" b="1">
                <a:solidFill>
                  <a:schemeClr val="bg1"/>
                </a:solidFill>
              </a:rPr>
              <a:t>L O Ạ T  P H I M</a:t>
            </a:r>
          </a:p>
        </p:txBody>
      </p:sp>
      <p:sp>
        <p:nvSpPr>
          <p:cNvPr id="28" name="TextBox 27">
            <a:extLst>
              <a:ext uri="{FF2B5EF4-FFF2-40B4-BE49-F238E27FC236}">
                <a16:creationId xmlns:a16="http://schemas.microsoft.com/office/drawing/2014/main" id="{BF43B35C-9927-4764-B5DE-5DB53D8218FC}"/>
              </a:ext>
            </a:extLst>
          </p:cNvPr>
          <p:cNvSpPr txBox="1"/>
          <p:nvPr/>
        </p:nvSpPr>
        <p:spPr>
          <a:xfrm>
            <a:off x="573166" y="4359572"/>
            <a:ext cx="6019658" cy="769441"/>
          </a:xfrm>
          <a:prstGeom prst="rect">
            <a:avLst/>
          </a:prstGeom>
          <a:noFill/>
        </p:spPr>
        <p:txBody>
          <a:bodyPr wrap="square" rtlCol="0">
            <a:spAutoFit/>
          </a:bodyPr>
          <a:lstStyle/>
          <a:p>
            <a:r>
              <a:rPr lang="en-US" sz="4400" b="1">
                <a:solidFill>
                  <a:schemeClr val="bg1"/>
                </a:solidFill>
                <a:latin typeface="Times New Roman" panose="02020603050405020304" pitchFamily="18" charset="0"/>
                <a:cs typeface="Times New Roman" panose="02020603050405020304" pitchFamily="18" charset="0"/>
              </a:rPr>
              <a:t>Triết học Mác Lê-nin</a:t>
            </a:r>
          </a:p>
        </p:txBody>
      </p:sp>
      <p:sp>
        <p:nvSpPr>
          <p:cNvPr id="29" name="TextBox 28">
            <a:extLst>
              <a:ext uri="{FF2B5EF4-FFF2-40B4-BE49-F238E27FC236}">
                <a16:creationId xmlns:a16="http://schemas.microsoft.com/office/drawing/2014/main" id="{85E4BC02-FD49-457C-AFA0-A45CA889CADE}"/>
              </a:ext>
            </a:extLst>
          </p:cNvPr>
          <p:cNvSpPr txBox="1"/>
          <p:nvPr/>
        </p:nvSpPr>
        <p:spPr>
          <a:xfrm>
            <a:off x="573166" y="722298"/>
            <a:ext cx="4572000" cy="1015663"/>
          </a:xfrm>
          <a:prstGeom prst="rect">
            <a:avLst/>
          </a:prstGeom>
          <a:noFill/>
        </p:spPr>
        <p:txBody>
          <a:bodyPr wrap="square" rtlCol="0">
            <a:spAutoFit/>
          </a:bodyPr>
          <a:lstStyle/>
          <a:p>
            <a:r>
              <a:rPr lang="en-US" sz="6000" b="1">
                <a:solidFill>
                  <a:schemeClr val="bg1"/>
                </a:solidFill>
              </a:rPr>
              <a:t>CHUÊN ĐỀ 3</a:t>
            </a:r>
          </a:p>
        </p:txBody>
      </p:sp>
      <p:sp>
        <p:nvSpPr>
          <p:cNvPr id="30" name="TextBox 29">
            <a:extLst>
              <a:ext uri="{FF2B5EF4-FFF2-40B4-BE49-F238E27FC236}">
                <a16:creationId xmlns:a16="http://schemas.microsoft.com/office/drawing/2014/main" id="{81FD822D-EFA1-4242-BAA2-07495EBC9486}"/>
              </a:ext>
            </a:extLst>
          </p:cNvPr>
          <p:cNvSpPr txBox="1"/>
          <p:nvPr/>
        </p:nvSpPr>
        <p:spPr>
          <a:xfrm>
            <a:off x="573166" y="1693011"/>
            <a:ext cx="4572000" cy="400110"/>
          </a:xfrm>
          <a:prstGeom prst="rect">
            <a:avLst/>
          </a:prstGeom>
          <a:noFill/>
        </p:spPr>
        <p:txBody>
          <a:bodyPr wrap="square" rtlCol="0">
            <a:spAutoFit/>
          </a:bodyPr>
          <a:lstStyle/>
          <a:p>
            <a:r>
              <a:rPr lang="en-US" sz="2000" b="1">
                <a:solidFill>
                  <a:schemeClr val="bg1"/>
                </a:solidFill>
              </a:rPr>
              <a:t>Nội dung và liên hệ thực tiễn các quy luật</a:t>
            </a:r>
          </a:p>
        </p:txBody>
      </p:sp>
      <p:sp>
        <p:nvSpPr>
          <p:cNvPr id="31" name="Rectangle 30">
            <a:extLst>
              <a:ext uri="{FF2B5EF4-FFF2-40B4-BE49-F238E27FC236}">
                <a16:creationId xmlns:a16="http://schemas.microsoft.com/office/drawing/2014/main" id="{C0082A68-E74C-4BD0-8362-A876AB5AB976}"/>
              </a:ext>
            </a:extLst>
          </p:cNvPr>
          <p:cNvSpPr/>
          <p:nvPr/>
        </p:nvSpPr>
        <p:spPr>
          <a:xfrm>
            <a:off x="5898544" y="1439332"/>
            <a:ext cx="6092917" cy="3574029"/>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06DD317C-1460-4A12-9E46-732D495AF93E}"/>
              </a:ext>
            </a:extLst>
          </p:cNvPr>
          <p:cNvSpPr txBox="1"/>
          <p:nvPr/>
        </p:nvSpPr>
        <p:spPr>
          <a:xfrm>
            <a:off x="6237762" y="1641297"/>
            <a:ext cx="5486400" cy="3170099"/>
          </a:xfrm>
          <a:prstGeom prst="rect">
            <a:avLst/>
          </a:prstGeom>
          <a:noFill/>
        </p:spPr>
        <p:txBody>
          <a:bodyPr wrap="square" rtlCol="0">
            <a:spAutoFit/>
          </a:bodyPr>
          <a:lstStyle/>
          <a:p>
            <a:r>
              <a:rPr lang="en-US" sz="2000" b="1">
                <a:solidFill>
                  <a:schemeClr val="bg1"/>
                </a:solidFill>
              </a:rPr>
              <a:t>Vai trò quyết định của sản xuất vật chất đối với sự tồn tại và phát triển</a:t>
            </a:r>
          </a:p>
          <a:p>
            <a:r>
              <a:rPr lang="en-US" sz="2000" b="1">
                <a:solidFill>
                  <a:schemeClr val="bg1"/>
                </a:solidFill>
              </a:rPr>
              <a:t>Lực lượng sản xuất </a:t>
            </a:r>
          </a:p>
          <a:p>
            <a:r>
              <a:rPr lang="en-US" sz="2000" b="1">
                <a:solidFill>
                  <a:schemeClr val="bg1"/>
                </a:solidFill>
              </a:rPr>
              <a:t>Con người theo quan điểm của chủ nghĩa Mác – Lênin</a:t>
            </a:r>
          </a:p>
          <a:p>
            <a:r>
              <a:rPr lang="en-US" sz="2000" b="1">
                <a:solidFill>
                  <a:schemeClr val="bg1"/>
                </a:solidFill>
              </a:rPr>
              <a:t>Quan hệ biện chứng giữa tồn tại xã hội và ý thức xã hội</a:t>
            </a:r>
          </a:p>
          <a:p>
            <a:r>
              <a:rPr lang="en-US" sz="2000" b="1">
                <a:solidFill>
                  <a:schemeClr val="bg1"/>
                </a:solidFill>
              </a:rPr>
              <a:t>Quy luật quan hệ sản xuất phù hợp với trình độ phát triển của lực lượng sản xuất </a:t>
            </a:r>
          </a:p>
          <a:p>
            <a:r>
              <a:rPr lang="en-US" sz="2000" b="1">
                <a:solidFill>
                  <a:schemeClr val="bg1"/>
                </a:solidFill>
              </a:rPr>
              <a:t>Nguồn gốc của cách mạng</a:t>
            </a:r>
          </a:p>
        </p:txBody>
      </p:sp>
      <p:sp>
        <p:nvSpPr>
          <p:cNvPr id="33" name="Rectangle 32">
            <a:extLst>
              <a:ext uri="{FF2B5EF4-FFF2-40B4-BE49-F238E27FC236}">
                <a16:creationId xmlns:a16="http://schemas.microsoft.com/office/drawing/2014/main" id="{4844B4EE-C474-4B50-A08B-0CCB4C826347}"/>
              </a:ext>
            </a:extLst>
          </p:cNvPr>
          <p:cNvSpPr/>
          <p:nvPr/>
        </p:nvSpPr>
        <p:spPr>
          <a:xfrm>
            <a:off x="11329427" y="168987"/>
            <a:ext cx="330608" cy="310202"/>
          </a:xfrm>
          <a:prstGeom prst="rect">
            <a:avLst/>
          </a:prstGeom>
          <a:blipFill dpi="0" rotWithShape="1">
            <a:blip r:embed="rId8">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35233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2">
                                            <p:txEl>
                                              <p:pRg st="0" end="0"/>
                                            </p:txEl>
                                          </p:spTgt>
                                        </p:tgtEl>
                                        <p:attrNameLst>
                                          <p:attrName>style.visibility</p:attrName>
                                        </p:attrNameLst>
                                      </p:cBhvr>
                                      <p:to>
                                        <p:strVal val="visible"/>
                                      </p:to>
                                    </p:set>
                                    <p:animEffect transition="in" filter="fade">
                                      <p:cBhvr>
                                        <p:cTn id="7" dur="500"/>
                                        <p:tgtEl>
                                          <p:spTgt spid="3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
                                            <p:txEl>
                                              <p:pRg st="1" end="1"/>
                                            </p:txEl>
                                          </p:spTgt>
                                        </p:tgtEl>
                                        <p:attrNameLst>
                                          <p:attrName>style.visibility</p:attrName>
                                        </p:attrNameLst>
                                      </p:cBhvr>
                                      <p:to>
                                        <p:strVal val="visible"/>
                                      </p:to>
                                    </p:set>
                                    <p:animEffect transition="in" filter="fade">
                                      <p:cBhvr>
                                        <p:cTn id="12" dur="500"/>
                                        <p:tgtEl>
                                          <p:spTgt spid="3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
                                            <p:txEl>
                                              <p:pRg st="2" end="2"/>
                                            </p:txEl>
                                          </p:spTgt>
                                        </p:tgtEl>
                                        <p:attrNameLst>
                                          <p:attrName>style.visibility</p:attrName>
                                        </p:attrNameLst>
                                      </p:cBhvr>
                                      <p:to>
                                        <p:strVal val="visible"/>
                                      </p:to>
                                    </p:set>
                                    <p:animEffect transition="in" filter="fade">
                                      <p:cBhvr>
                                        <p:cTn id="17" dur="500"/>
                                        <p:tgtEl>
                                          <p:spTgt spid="3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2">
                                            <p:txEl>
                                              <p:pRg st="3" end="3"/>
                                            </p:txEl>
                                          </p:spTgt>
                                        </p:tgtEl>
                                        <p:attrNameLst>
                                          <p:attrName>style.visibility</p:attrName>
                                        </p:attrNameLst>
                                      </p:cBhvr>
                                      <p:to>
                                        <p:strVal val="visible"/>
                                      </p:to>
                                    </p:set>
                                    <p:animEffect transition="in" filter="fade">
                                      <p:cBhvr>
                                        <p:cTn id="22" dur="500"/>
                                        <p:tgtEl>
                                          <p:spTgt spid="3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2">
                                            <p:txEl>
                                              <p:pRg st="4" end="4"/>
                                            </p:txEl>
                                          </p:spTgt>
                                        </p:tgtEl>
                                        <p:attrNameLst>
                                          <p:attrName>style.visibility</p:attrName>
                                        </p:attrNameLst>
                                      </p:cBhvr>
                                      <p:to>
                                        <p:strVal val="visible"/>
                                      </p:to>
                                    </p:set>
                                    <p:animEffect transition="in" filter="fade">
                                      <p:cBhvr>
                                        <p:cTn id="27" dur="500"/>
                                        <p:tgtEl>
                                          <p:spTgt spid="3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2">
                                            <p:txEl>
                                              <p:pRg st="5" end="5"/>
                                            </p:txEl>
                                          </p:spTgt>
                                        </p:tgtEl>
                                        <p:attrNameLst>
                                          <p:attrName>style.visibility</p:attrName>
                                        </p:attrNameLst>
                                      </p:cBhvr>
                                      <p:to>
                                        <p:strVal val="visible"/>
                                      </p:to>
                                    </p:set>
                                    <p:animEffect transition="in" filter="fade">
                                      <p:cBhvr>
                                        <p:cTn id="32" dur="500"/>
                                        <p:tgtEl>
                                          <p:spTgt spid="3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14BB301-2EA4-40D6-8E76-BD7316BBBF92}"/>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3113EE2-7711-44AF-9235-3AA200999F7A}"/>
              </a:ext>
            </a:extLst>
          </p:cNvPr>
          <p:cNvPicPr>
            <a:picLocks noChangeAspect="1"/>
          </p:cNvPicPr>
          <p:nvPr/>
        </p:nvPicPr>
        <p:blipFill rotWithShape="1">
          <a:blip r:embed="rId2">
            <a:extLst>
              <a:ext uri="{28A0092B-C50C-407E-A947-70E740481C1C}">
                <a14:useLocalDpi xmlns:a14="http://schemas.microsoft.com/office/drawing/2010/main" val="0"/>
              </a:ext>
            </a:extLst>
          </a:blip>
          <a:srcRect t="85452"/>
          <a:stretch/>
        </p:blipFill>
        <p:spPr>
          <a:xfrm>
            <a:off x="0" y="5979969"/>
            <a:ext cx="12192000" cy="878031"/>
          </a:xfrm>
          <a:prstGeom prst="rect">
            <a:avLst/>
          </a:prstGeom>
        </p:spPr>
      </p:pic>
      <p:pic>
        <p:nvPicPr>
          <p:cNvPr id="10" name="Picture 9">
            <a:extLst>
              <a:ext uri="{FF2B5EF4-FFF2-40B4-BE49-F238E27FC236}">
                <a16:creationId xmlns:a16="http://schemas.microsoft.com/office/drawing/2014/main" id="{E3EBFDD6-9B7C-4CC2-A3A2-30F0ED94A374}"/>
              </a:ext>
            </a:extLst>
          </p:cNvPr>
          <p:cNvPicPr>
            <a:picLocks noChangeAspect="1"/>
          </p:cNvPicPr>
          <p:nvPr/>
        </p:nvPicPr>
        <p:blipFill rotWithShape="1">
          <a:blip r:embed="rId2">
            <a:extLst>
              <a:ext uri="{28A0092B-C50C-407E-A947-70E740481C1C}">
                <a14:useLocalDpi xmlns:a14="http://schemas.microsoft.com/office/drawing/2010/main" val="0"/>
              </a:ext>
            </a:extLst>
          </a:blip>
          <a:srcRect b="88937"/>
          <a:stretch/>
        </p:blipFill>
        <p:spPr>
          <a:xfrm>
            <a:off x="0" y="0"/>
            <a:ext cx="12192000" cy="667719"/>
          </a:xfrm>
          <a:prstGeom prst="rect">
            <a:avLst/>
          </a:prstGeom>
        </p:spPr>
      </p:pic>
      <p:sp>
        <p:nvSpPr>
          <p:cNvPr id="11" name="TextBox 10">
            <a:extLst>
              <a:ext uri="{FF2B5EF4-FFF2-40B4-BE49-F238E27FC236}">
                <a16:creationId xmlns:a16="http://schemas.microsoft.com/office/drawing/2014/main" id="{E1E94034-ED6C-4C48-8747-0329EEB0A413}"/>
              </a:ext>
            </a:extLst>
          </p:cNvPr>
          <p:cNvSpPr txBox="1"/>
          <p:nvPr/>
        </p:nvSpPr>
        <p:spPr>
          <a:xfrm>
            <a:off x="2203704" y="6345832"/>
            <a:ext cx="4873752" cy="369332"/>
          </a:xfrm>
          <a:prstGeom prst="rect">
            <a:avLst/>
          </a:prstGeom>
          <a:noFill/>
        </p:spPr>
        <p:txBody>
          <a:bodyPr wrap="square" rtlCol="0">
            <a:spAutoFit/>
          </a:bodyPr>
          <a:lstStyle/>
          <a:p>
            <a:r>
              <a:rPr lang="en-US" b="1">
                <a:solidFill>
                  <a:schemeClr val="bg1"/>
                </a:solidFill>
              </a:rPr>
              <a:t>Triết học Mác Lên-nin </a:t>
            </a:r>
            <a:r>
              <a:rPr lang="en-US" b="1">
                <a:solidFill>
                  <a:schemeClr val="bg1">
                    <a:lumMod val="50000"/>
                  </a:schemeClr>
                </a:solidFill>
              </a:rPr>
              <a:t>Chuyên đề 3: Thực tiễn</a:t>
            </a:r>
          </a:p>
        </p:txBody>
      </p:sp>
      <p:sp>
        <p:nvSpPr>
          <p:cNvPr id="12" name="TextBox 11">
            <a:extLst>
              <a:ext uri="{FF2B5EF4-FFF2-40B4-BE49-F238E27FC236}">
                <a16:creationId xmlns:a16="http://schemas.microsoft.com/office/drawing/2014/main" id="{43FB448E-644C-4EBE-9C60-A5DDA16E7EB1}"/>
              </a:ext>
            </a:extLst>
          </p:cNvPr>
          <p:cNvSpPr txBox="1"/>
          <p:nvPr/>
        </p:nvSpPr>
        <p:spPr>
          <a:xfrm rot="5400000">
            <a:off x="11603736" y="5971343"/>
            <a:ext cx="505968" cy="523220"/>
          </a:xfrm>
          <a:prstGeom prst="rect">
            <a:avLst/>
          </a:prstGeom>
          <a:noFill/>
        </p:spPr>
        <p:txBody>
          <a:bodyPr wrap="square" rtlCol="0">
            <a:spAutoFit/>
          </a:bodyPr>
          <a:lstStyle/>
          <a:p>
            <a:r>
              <a:rPr lang="en-US" sz="2800" b="1">
                <a:solidFill>
                  <a:schemeClr val="bg1"/>
                </a:solidFill>
              </a:rPr>
              <a:t>8</a:t>
            </a:r>
          </a:p>
        </p:txBody>
      </p:sp>
      <p:sp>
        <p:nvSpPr>
          <p:cNvPr id="2" name="TextBox 1">
            <a:extLst>
              <a:ext uri="{FF2B5EF4-FFF2-40B4-BE49-F238E27FC236}">
                <a16:creationId xmlns:a16="http://schemas.microsoft.com/office/drawing/2014/main" id="{A2B285C5-5556-4EC2-BD14-FEE82A94AF9B}"/>
              </a:ext>
            </a:extLst>
          </p:cNvPr>
          <p:cNvSpPr txBox="1"/>
          <p:nvPr/>
        </p:nvSpPr>
        <p:spPr>
          <a:xfrm>
            <a:off x="3143250" y="381039"/>
            <a:ext cx="6200775" cy="1354217"/>
          </a:xfrm>
          <a:prstGeom prst="rect">
            <a:avLst/>
          </a:prstGeom>
          <a:noFill/>
        </p:spPr>
        <p:txBody>
          <a:bodyPr wrap="square" rtlCol="0">
            <a:spAutoFit/>
          </a:bodyPr>
          <a:lstStyle/>
          <a:p>
            <a:pPr algn="ctr"/>
            <a:r>
              <a:rPr lang="en-US" sz="3200" b="1">
                <a:solidFill>
                  <a:schemeClr val="bg1"/>
                </a:solidFill>
              </a:rPr>
              <a:t>Vai trò quyết định của sản xuất vật chất đối với sự tồn tại và phát triển</a:t>
            </a:r>
          </a:p>
          <a:p>
            <a:endParaRPr lang="en-US"/>
          </a:p>
        </p:txBody>
      </p:sp>
    </p:spTree>
    <p:extLst>
      <p:ext uri="{BB962C8B-B14F-4D97-AF65-F5344CB8AC3E}">
        <p14:creationId xmlns:p14="http://schemas.microsoft.com/office/powerpoint/2010/main" val="958729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14BB301-2EA4-40D6-8E76-BD7316BBBF92}"/>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3113EE2-7711-44AF-9235-3AA200999F7A}"/>
              </a:ext>
            </a:extLst>
          </p:cNvPr>
          <p:cNvPicPr>
            <a:picLocks noChangeAspect="1"/>
          </p:cNvPicPr>
          <p:nvPr/>
        </p:nvPicPr>
        <p:blipFill rotWithShape="1">
          <a:blip r:embed="rId2">
            <a:extLst>
              <a:ext uri="{28A0092B-C50C-407E-A947-70E740481C1C}">
                <a14:useLocalDpi xmlns:a14="http://schemas.microsoft.com/office/drawing/2010/main" val="0"/>
              </a:ext>
            </a:extLst>
          </a:blip>
          <a:srcRect t="85452"/>
          <a:stretch/>
        </p:blipFill>
        <p:spPr>
          <a:xfrm>
            <a:off x="0" y="5979969"/>
            <a:ext cx="12192000" cy="878031"/>
          </a:xfrm>
          <a:prstGeom prst="rect">
            <a:avLst/>
          </a:prstGeom>
        </p:spPr>
      </p:pic>
      <p:pic>
        <p:nvPicPr>
          <p:cNvPr id="10" name="Picture 9">
            <a:extLst>
              <a:ext uri="{FF2B5EF4-FFF2-40B4-BE49-F238E27FC236}">
                <a16:creationId xmlns:a16="http://schemas.microsoft.com/office/drawing/2014/main" id="{E3EBFDD6-9B7C-4CC2-A3A2-30F0ED94A374}"/>
              </a:ext>
            </a:extLst>
          </p:cNvPr>
          <p:cNvPicPr>
            <a:picLocks noChangeAspect="1"/>
          </p:cNvPicPr>
          <p:nvPr/>
        </p:nvPicPr>
        <p:blipFill rotWithShape="1">
          <a:blip r:embed="rId2">
            <a:extLst>
              <a:ext uri="{28A0092B-C50C-407E-A947-70E740481C1C}">
                <a14:useLocalDpi xmlns:a14="http://schemas.microsoft.com/office/drawing/2010/main" val="0"/>
              </a:ext>
            </a:extLst>
          </a:blip>
          <a:srcRect b="88937"/>
          <a:stretch/>
        </p:blipFill>
        <p:spPr>
          <a:xfrm>
            <a:off x="0" y="0"/>
            <a:ext cx="12192000" cy="667719"/>
          </a:xfrm>
          <a:prstGeom prst="rect">
            <a:avLst/>
          </a:prstGeom>
        </p:spPr>
      </p:pic>
      <p:sp>
        <p:nvSpPr>
          <p:cNvPr id="11" name="TextBox 10">
            <a:extLst>
              <a:ext uri="{FF2B5EF4-FFF2-40B4-BE49-F238E27FC236}">
                <a16:creationId xmlns:a16="http://schemas.microsoft.com/office/drawing/2014/main" id="{E1E94034-ED6C-4C48-8747-0329EEB0A413}"/>
              </a:ext>
            </a:extLst>
          </p:cNvPr>
          <p:cNvSpPr txBox="1"/>
          <p:nvPr/>
        </p:nvSpPr>
        <p:spPr>
          <a:xfrm>
            <a:off x="2203704" y="6345832"/>
            <a:ext cx="4873752" cy="369332"/>
          </a:xfrm>
          <a:prstGeom prst="rect">
            <a:avLst/>
          </a:prstGeom>
          <a:noFill/>
        </p:spPr>
        <p:txBody>
          <a:bodyPr wrap="square" rtlCol="0">
            <a:spAutoFit/>
          </a:bodyPr>
          <a:lstStyle/>
          <a:p>
            <a:r>
              <a:rPr lang="en-US" b="1">
                <a:solidFill>
                  <a:schemeClr val="bg1"/>
                </a:solidFill>
              </a:rPr>
              <a:t>Triết học Mác Lên-nin </a:t>
            </a:r>
            <a:r>
              <a:rPr lang="en-US" b="1">
                <a:solidFill>
                  <a:schemeClr val="bg1">
                    <a:lumMod val="50000"/>
                  </a:schemeClr>
                </a:solidFill>
              </a:rPr>
              <a:t>Chuyên đề 3: Thực tiễn</a:t>
            </a:r>
          </a:p>
        </p:txBody>
      </p:sp>
      <p:sp>
        <p:nvSpPr>
          <p:cNvPr id="12" name="TextBox 11">
            <a:extLst>
              <a:ext uri="{FF2B5EF4-FFF2-40B4-BE49-F238E27FC236}">
                <a16:creationId xmlns:a16="http://schemas.microsoft.com/office/drawing/2014/main" id="{43FB448E-644C-4EBE-9C60-A5DDA16E7EB1}"/>
              </a:ext>
            </a:extLst>
          </p:cNvPr>
          <p:cNvSpPr txBox="1"/>
          <p:nvPr/>
        </p:nvSpPr>
        <p:spPr>
          <a:xfrm rot="5400000">
            <a:off x="11603736" y="5971343"/>
            <a:ext cx="505968" cy="523220"/>
          </a:xfrm>
          <a:prstGeom prst="rect">
            <a:avLst/>
          </a:prstGeom>
          <a:noFill/>
        </p:spPr>
        <p:txBody>
          <a:bodyPr wrap="square" rtlCol="0">
            <a:spAutoFit/>
          </a:bodyPr>
          <a:lstStyle/>
          <a:p>
            <a:r>
              <a:rPr lang="en-US" sz="2800" b="1">
                <a:solidFill>
                  <a:schemeClr val="bg1"/>
                </a:solidFill>
              </a:rPr>
              <a:t>8</a:t>
            </a:r>
          </a:p>
        </p:txBody>
      </p:sp>
      <p:sp>
        <p:nvSpPr>
          <p:cNvPr id="2" name="TextBox 1">
            <a:extLst>
              <a:ext uri="{FF2B5EF4-FFF2-40B4-BE49-F238E27FC236}">
                <a16:creationId xmlns:a16="http://schemas.microsoft.com/office/drawing/2014/main" id="{80CFEB8C-0C42-41C2-8A79-E6F7F1606914}"/>
              </a:ext>
            </a:extLst>
          </p:cNvPr>
          <p:cNvSpPr txBox="1"/>
          <p:nvPr/>
        </p:nvSpPr>
        <p:spPr>
          <a:xfrm>
            <a:off x="3714750" y="215917"/>
            <a:ext cx="4762500" cy="1046440"/>
          </a:xfrm>
          <a:prstGeom prst="rect">
            <a:avLst/>
          </a:prstGeom>
          <a:noFill/>
        </p:spPr>
        <p:txBody>
          <a:bodyPr wrap="square" rtlCol="0">
            <a:spAutoFit/>
          </a:bodyPr>
          <a:lstStyle/>
          <a:p>
            <a:r>
              <a:rPr lang="en-US" sz="4400" b="1">
                <a:solidFill>
                  <a:schemeClr val="bg1"/>
                </a:solidFill>
              </a:rPr>
              <a:t>Lực lượng sản xuất </a:t>
            </a:r>
          </a:p>
          <a:p>
            <a:endParaRPr lang="en-US"/>
          </a:p>
        </p:txBody>
      </p:sp>
    </p:spTree>
    <p:extLst>
      <p:ext uri="{BB962C8B-B14F-4D97-AF65-F5344CB8AC3E}">
        <p14:creationId xmlns:p14="http://schemas.microsoft.com/office/powerpoint/2010/main" val="1947168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14BB301-2EA4-40D6-8E76-BD7316BBBF92}"/>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3113EE2-7711-44AF-9235-3AA200999F7A}"/>
              </a:ext>
            </a:extLst>
          </p:cNvPr>
          <p:cNvPicPr>
            <a:picLocks noChangeAspect="1"/>
          </p:cNvPicPr>
          <p:nvPr/>
        </p:nvPicPr>
        <p:blipFill rotWithShape="1">
          <a:blip r:embed="rId2">
            <a:extLst>
              <a:ext uri="{28A0092B-C50C-407E-A947-70E740481C1C}">
                <a14:useLocalDpi xmlns:a14="http://schemas.microsoft.com/office/drawing/2010/main" val="0"/>
              </a:ext>
            </a:extLst>
          </a:blip>
          <a:srcRect t="85452"/>
          <a:stretch/>
        </p:blipFill>
        <p:spPr>
          <a:xfrm>
            <a:off x="0" y="5979969"/>
            <a:ext cx="12192000" cy="878031"/>
          </a:xfrm>
          <a:prstGeom prst="rect">
            <a:avLst/>
          </a:prstGeom>
        </p:spPr>
      </p:pic>
      <p:pic>
        <p:nvPicPr>
          <p:cNvPr id="10" name="Picture 9">
            <a:extLst>
              <a:ext uri="{FF2B5EF4-FFF2-40B4-BE49-F238E27FC236}">
                <a16:creationId xmlns:a16="http://schemas.microsoft.com/office/drawing/2014/main" id="{E3EBFDD6-9B7C-4CC2-A3A2-30F0ED94A374}"/>
              </a:ext>
            </a:extLst>
          </p:cNvPr>
          <p:cNvPicPr>
            <a:picLocks noChangeAspect="1"/>
          </p:cNvPicPr>
          <p:nvPr/>
        </p:nvPicPr>
        <p:blipFill rotWithShape="1">
          <a:blip r:embed="rId2">
            <a:extLst>
              <a:ext uri="{28A0092B-C50C-407E-A947-70E740481C1C}">
                <a14:useLocalDpi xmlns:a14="http://schemas.microsoft.com/office/drawing/2010/main" val="0"/>
              </a:ext>
            </a:extLst>
          </a:blip>
          <a:srcRect b="88937"/>
          <a:stretch/>
        </p:blipFill>
        <p:spPr>
          <a:xfrm>
            <a:off x="0" y="0"/>
            <a:ext cx="12192000" cy="667719"/>
          </a:xfrm>
          <a:prstGeom prst="rect">
            <a:avLst/>
          </a:prstGeom>
        </p:spPr>
      </p:pic>
      <p:sp>
        <p:nvSpPr>
          <p:cNvPr id="11" name="TextBox 10">
            <a:extLst>
              <a:ext uri="{FF2B5EF4-FFF2-40B4-BE49-F238E27FC236}">
                <a16:creationId xmlns:a16="http://schemas.microsoft.com/office/drawing/2014/main" id="{E1E94034-ED6C-4C48-8747-0329EEB0A413}"/>
              </a:ext>
            </a:extLst>
          </p:cNvPr>
          <p:cNvSpPr txBox="1"/>
          <p:nvPr/>
        </p:nvSpPr>
        <p:spPr>
          <a:xfrm>
            <a:off x="2203704" y="6345832"/>
            <a:ext cx="4873752" cy="369332"/>
          </a:xfrm>
          <a:prstGeom prst="rect">
            <a:avLst/>
          </a:prstGeom>
          <a:noFill/>
        </p:spPr>
        <p:txBody>
          <a:bodyPr wrap="square" rtlCol="0">
            <a:spAutoFit/>
          </a:bodyPr>
          <a:lstStyle/>
          <a:p>
            <a:r>
              <a:rPr lang="en-US" b="1">
                <a:solidFill>
                  <a:schemeClr val="bg1"/>
                </a:solidFill>
              </a:rPr>
              <a:t>Triết học Mác Lên-nin </a:t>
            </a:r>
            <a:r>
              <a:rPr lang="en-US" b="1">
                <a:solidFill>
                  <a:schemeClr val="bg1">
                    <a:lumMod val="50000"/>
                  </a:schemeClr>
                </a:solidFill>
              </a:rPr>
              <a:t>Chuyên đề 3: Thực tiễn</a:t>
            </a:r>
          </a:p>
        </p:txBody>
      </p:sp>
      <p:sp>
        <p:nvSpPr>
          <p:cNvPr id="12" name="TextBox 11">
            <a:extLst>
              <a:ext uri="{FF2B5EF4-FFF2-40B4-BE49-F238E27FC236}">
                <a16:creationId xmlns:a16="http://schemas.microsoft.com/office/drawing/2014/main" id="{43FB448E-644C-4EBE-9C60-A5DDA16E7EB1}"/>
              </a:ext>
            </a:extLst>
          </p:cNvPr>
          <p:cNvSpPr txBox="1"/>
          <p:nvPr/>
        </p:nvSpPr>
        <p:spPr>
          <a:xfrm rot="5400000">
            <a:off x="11603736" y="5971343"/>
            <a:ext cx="505968" cy="523220"/>
          </a:xfrm>
          <a:prstGeom prst="rect">
            <a:avLst/>
          </a:prstGeom>
          <a:noFill/>
        </p:spPr>
        <p:txBody>
          <a:bodyPr wrap="square" rtlCol="0">
            <a:spAutoFit/>
          </a:bodyPr>
          <a:lstStyle/>
          <a:p>
            <a:r>
              <a:rPr lang="en-US" sz="2800" b="1">
                <a:solidFill>
                  <a:schemeClr val="bg1"/>
                </a:solidFill>
              </a:rPr>
              <a:t>8</a:t>
            </a:r>
          </a:p>
        </p:txBody>
      </p:sp>
      <p:sp>
        <p:nvSpPr>
          <p:cNvPr id="2" name="TextBox 1">
            <a:extLst>
              <a:ext uri="{FF2B5EF4-FFF2-40B4-BE49-F238E27FC236}">
                <a16:creationId xmlns:a16="http://schemas.microsoft.com/office/drawing/2014/main" id="{73764129-C3F7-4B62-B593-5CB3C4CC4624}"/>
              </a:ext>
            </a:extLst>
          </p:cNvPr>
          <p:cNvSpPr txBox="1"/>
          <p:nvPr/>
        </p:nvSpPr>
        <p:spPr>
          <a:xfrm>
            <a:off x="3328987" y="295314"/>
            <a:ext cx="5534025" cy="1354217"/>
          </a:xfrm>
          <a:prstGeom prst="rect">
            <a:avLst/>
          </a:prstGeom>
          <a:noFill/>
        </p:spPr>
        <p:txBody>
          <a:bodyPr wrap="square" rtlCol="0">
            <a:spAutoFit/>
          </a:bodyPr>
          <a:lstStyle/>
          <a:p>
            <a:pPr algn="ctr"/>
            <a:r>
              <a:rPr lang="en-US" sz="3200" b="1">
                <a:solidFill>
                  <a:schemeClr val="bg1"/>
                </a:solidFill>
              </a:rPr>
              <a:t>Con người theo quan điểm của chủ nghĩa Mác – Lênin</a:t>
            </a:r>
          </a:p>
          <a:p>
            <a:endParaRPr lang="en-US"/>
          </a:p>
        </p:txBody>
      </p:sp>
    </p:spTree>
    <p:extLst>
      <p:ext uri="{BB962C8B-B14F-4D97-AF65-F5344CB8AC3E}">
        <p14:creationId xmlns:p14="http://schemas.microsoft.com/office/powerpoint/2010/main" val="3813782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TotalTime>
  <Words>501</Words>
  <Application>Microsoft Office PowerPoint</Application>
  <PresentationFormat>Widescreen</PresentationFormat>
  <Paragraphs>80</Paragraphs>
  <Slides>13</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Bebas Neue</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Công Nguyễn</dc:creator>
  <cp:lastModifiedBy>Administrator</cp:lastModifiedBy>
  <cp:revision>17</cp:revision>
  <dcterms:created xsi:type="dcterms:W3CDTF">2021-05-16T13:53:15Z</dcterms:created>
  <dcterms:modified xsi:type="dcterms:W3CDTF">2021-06-22T11:41:40Z</dcterms:modified>
</cp:coreProperties>
</file>

<file path=docProps/thumbnail.jpeg>
</file>